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02" r:id="rId2"/>
    <p:sldId id="304" r:id="rId3"/>
    <p:sldId id="306" r:id="rId4"/>
    <p:sldId id="307" r:id="rId5"/>
    <p:sldId id="308" r:id="rId6"/>
    <p:sldId id="309" r:id="rId7"/>
    <p:sldId id="310" r:id="rId8"/>
    <p:sldId id="318" r:id="rId9"/>
    <p:sldId id="319" r:id="rId10"/>
    <p:sldId id="320" r:id="rId11"/>
    <p:sldId id="321" r:id="rId12"/>
    <p:sldId id="322" r:id="rId13"/>
    <p:sldId id="313" r:id="rId14"/>
    <p:sldId id="314" r:id="rId15"/>
    <p:sldId id="323" r:id="rId16"/>
    <p:sldId id="316" r:id="rId17"/>
    <p:sldId id="31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AC9BD-149A-4DD4-B4A8-20795E726211}" type="datetimeFigureOut">
              <a:rPr lang="en-US" smtClean="0"/>
              <a:t>10/25/2018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C5E2C-EBD9-4916-9BFB-6AA57F70C17F}" type="slidenum">
              <a:rPr lang="en-US" smtClean="0"/>
              <a:t>‹#›</a:t>
            </a:fld>
            <a:endParaRPr lang="en-US"/>
          </a:p>
        </p:txBody>
      </p:sp>
    </p:spTree>
    <p:extLst>
      <p:ext uri="{BB962C8B-B14F-4D97-AF65-F5344CB8AC3E}">
        <p14:creationId xmlns:p14="http://schemas.microsoft.com/office/powerpoint/2010/main" val="203391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4D314-6A8D-4AC5-BC5A-BA9708BDCF54}"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4D314-6A8D-4AC5-BC5A-BA9708BDCF54}"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D57A5B-0EFD-4516-9073-720195C9DA6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57A5B-0EFD-4516-9073-720195C9DA6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57A5B-0EFD-4516-9073-720195C9DA6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57A5B-0EFD-4516-9073-720195C9DA6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57A5B-0EFD-4516-9073-720195C9DA6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D57A5B-0EFD-4516-9073-720195C9DA6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D57A5B-0EFD-4516-9073-720195C9DA61}"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57A5B-0EFD-4516-9073-720195C9DA61}"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57A5B-0EFD-4516-9073-720195C9DA61}"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57A5B-0EFD-4516-9073-720195C9DA6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57A5B-0EFD-4516-9073-720195C9DA6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3B38A-BF44-40BE-8BB2-05220970D9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57A5B-0EFD-4516-9073-720195C9DA61}" type="datetimeFigureOut">
              <a:rPr lang="en-US" smtClean="0"/>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3B38A-BF44-40BE-8BB2-05220970D9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3schools.com/-default.as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43.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44.xml.rels><?xml version="1.0" encoding="UTF-8" standalone="yes"?>
<Relationships xmlns="http://schemas.openxmlformats.org/package/2006/relationships"><Relationship Id="rId2" Type="http://schemas.openxmlformats.org/officeDocument/2006/relationships/hyperlink" Target="http://www.actorbiographies2go.fak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arget="../media/image14.jpeg" Type="http://schemas.openxmlformats.org/officeDocument/2006/relationships/image"/><Relationship Id="rId1" Target="../slideLayouts/slideLayout2.xml" Type="http://schemas.openxmlformats.org/officeDocument/2006/relationships/slideLayout"/></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3schools.com/default.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2667000" y="4876800"/>
            <a:ext cx="6400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rgbClr val="7030A0"/>
                </a:solidFill>
                <a:effectLst/>
                <a:uLnTx/>
                <a:uFillTx/>
                <a:latin typeface="Batang" pitchFamily="18" charset="-127"/>
                <a:ea typeface="Batang" pitchFamily="18" charset="-127"/>
                <a:cs typeface="+mn-cs"/>
              </a:rPr>
              <a:t>Dr. </a:t>
            </a:r>
            <a:r>
              <a:rPr kumimoji="0" lang="en-US" sz="3200" b="1" i="0" u="none" strike="noStrike" kern="0" cap="none" spc="0" normalizeH="0" baseline="0" noProof="0" dirty="0" err="1" smtClean="0">
                <a:ln>
                  <a:noFill/>
                </a:ln>
                <a:solidFill>
                  <a:srgbClr val="7030A0"/>
                </a:solidFill>
                <a:effectLst/>
                <a:uLnTx/>
                <a:uFillTx/>
                <a:latin typeface="Batang" pitchFamily="18" charset="-127"/>
                <a:ea typeface="Batang" pitchFamily="18" charset="-127"/>
                <a:cs typeface="+mn-cs"/>
              </a:rPr>
              <a:t>Abdulhussein</a:t>
            </a:r>
            <a:r>
              <a:rPr kumimoji="0" lang="en-US" sz="3200" b="1" i="0" u="none" strike="noStrike" kern="0" cap="none" spc="0" normalizeH="0" baseline="0" noProof="0" dirty="0" smtClean="0">
                <a:ln>
                  <a:noFill/>
                </a:ln>
                <a:solidFill>
                  <a:srgbClr val="7030A0"/>
                </a:solidFill>
                <a:effectLst/>
                <a:uLnTx/>
                <a:uFillTx/>
                <a:latin typeface="Batang" pitchFamily="18" charset="-127"/>
                <a:ea typeface="Batang" pitchFamily="18" charset="-127"/>
                <a:cs typeface="+mn-cs"/>
              </a:rPr>
              <a:t> M. Abdullah</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rgbClr val="0070C0"/>
              </a:solidFill>
              <a:effectLst/>
              <a:uLnTx/>
              <a:uFillTx/>
              <a:latin typeface="+mn-lt"/>
              <a:ea typeface="+mn-ea"/>
              <a:cs typeface="+mn-cs"/>
            </a:endParaRPr>
          </a:p>
        </p:txBody>
      </p:sp>
      <p:sp>
        <p:nvSpPr>
          <p:cNvPr id="8" name="Rectangle 7"/>
          <p:cNvSpPr/>
          <p:nvPr/>
        </p:nvSpPr>
        <p:spPr>
          <a:xfrm>
            <a:off x="4042692" y="4495800"/>
            <a:ext cx="3577308" cy="701731"/>
          </a:xfrm>
          <a:prstGeom prst="rect">
            <a:avLst/>
          </a:prstGeom>
        </p:spPr>
        <p:txBody>
          <a:bodyPr wrap="square">
            <a:spAutoFit/>
          </a:bodyPr>
          <a:lstStyle/>
          <a:p>
            <a:pPr marL="342900" lvl="0" indent="-342900" algn="ctr" fontAlgn="base">
              <a:spcBef>
                <a:spcPct val="20000"/>
              </a:spcBef>
              <a:spcAft>
                <a:spcPct val="0"/>
              </a:spcAft>
              <a:buFontTx/>
              <a:buChar char="•"/>
              <a:defRPr/>
            </a:pPr>
            <a:endParaRPr lang="en-US" kern="0" dirty="0" smtClean="0">
              <a:solidFill>
                <a:srgbClr val="0070C0"/>
              </a:solidFill>
            </a:endParaRPr>
          </a:p>
          <a:p>
            <a:pPr marL="342900" lvl="0" indent="-342900" algn="ctr" fontAlgn="base">
              <a:spcBef>
                <a:spcPct val="20000"/>
              </a:spcBef>
              <a:spcAft>
                <a:spcPct val="0"/>
              </a:spcAft>
              <a:defRPr/>
            </a:pPr>
            <a:r>
              <a:rPr lang="en-US" b="1" kern="0" dirty="0" smtClean="0">
                <a:solidFill>
                  <a:srgbClr val="C00000"/>
                </a:solidFill>
              </a:rPr>
              <a:t>2</a:t>
            </a:r>
            <a:r>
              <a:rPr lang="en-US" b="1" kern="0" baseline="30000" dirty="0" smtClean="0">
                <a:solidFill>
                  <a:srgbClr val="C00000"/>
                </a:solidFill>
              </a:rPr>
              <a:t>nd</a:t>
            </a:r>
            <a:r>
              <a:rPr lang="en-US" b="1" kern="0" dirty="0" smtClean="0">
                <a:solidFill>
                  <a:srgbClr val="C00000"/>
                </a:solidFill>
              </a:rPr>
              <a:t> </a:t>
            </a:r>
            <a:r>
              <a:rPr lang="en-US" b="1" kern="0" dirty="0">
                <a:solidFill>
                  <a:srgbClr val="C00000"/>
                </a:solidFill>
              </a:rPr>
              <a:t>semester 2013-2014</a:t>
            </a:r>
          </a:p>
        </p:txBody>
      </p:sp>
      <p:sp>
        <p:nvSpPr>
          <p:cNvPr id="9" name="TextBox 8"/>
          <p:cNvSpPr txBox="1"/>
          <p:nvPr/>
        </p:nvSpPr>
        <p:spPr>
          <a:xfrm>
            <a:off x="2438400" y="6248400"/>
            <a:ext cx="6705600" cy="369332"/>
          </a:xfrm>
          <a:prstGeom prst="rect">
            <a:avLst/>
          </a:prstGeom>
          <a:noFill/>
        </p:spPr>
        <p:txBody>
          <a:bodyPr wrap="square" rtlCol="0">
            <a:spAutoFit/>
          </a:bodyPr>
          <a:lstStyle/>
          <a:p>
            <a:pPr algn="ctr"/>
            <a:r>
              <a:rPr lang="en-US" dirty="0" smtClean="0"/>
              <a:t>Computer Science Dept., College of Science, </a:t>
            </a:r>
            <a:r>
              <a:rPr lang="en-US" dirty="0" err="1" smtClean="0"/>
              <a:t>Basrah</a:t>
            </a:r>
            <a:r>
              <a:rPr lang="en-US" dirty="0" smtClean="0"/>
              <a:t> University</a:t>
            </a:r>
            <a:endParaRPr lang="en-US" dirty="0"/>
          </a:p>
        </p:txBody>
      </p:sp>
      <p:pic>
        <p:nvPicPr>
          <p:cNvPr id="11" name="Picture 10" descr="semantic-web.png"/>
          <p:cNvPicPr>
            <a:picLocks noChangeAspect="1"/>
          </p:cNvPicPr>
          <p:nvPr/>
        </p:nvPicPr>
        <p:blipFill>
          <a:blip r:embed="rId2"/>
          <a:stretch>
            <a:fillRect/>
          </a:stretch>
        </p:blipFill>
        <p:spPr>
          <a:xfrm>
            <a:off x="914400" y="1371600"/>
            <a:ext cx="4429125" cy="1905000"/>
          </a:xfrm>
          <a:prstGeom prst="rect">
            <a:avLst/>
          </a:prstGeom>
        </p:spPr>
      </p:pic>
      <p:sp>
        <p:nvSpPr>
          <p:cNvPr id="10" name="TextBox 9"/>
          <p:cNvSpPr txBox="1"/>
          <p:nvPr/>
        </p:nvSpPr>
        <p:spPr>
          <a:xfrm rot="2730146">
            <a:off x="6731287" y="1352401"/>
            <a:ext cx="2438400" cy="523220"/>
          </a:xfrm>
          <a:prstGeom prst="rect">
            <a:avLst/>
          </a:prstGeom>
          <a:noFill/>
        </p:spPr>
        <p:txBody>
          <a:bodyPr wrap="square" rtlCol="0">
            <a:spAutoFit/>
          </a:bodyPr>
          <a:lstStyle/>
          <a:p>
            <a:r>
              <a:rPr lang="en-US" sz="2800" b="1" dirty="0" smtClean="0">
                <a:solidFill>
                  <a:srgbClr val="002060"/>
                </a:solidFill>
              </a:rPr>
              <a:t>Lecture # 5</a:t>
            </a:r>
            <a:endParaRPr lang="en-US" sz="28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733800" y="304800"/>
            <a:ext cx="5334000" cy="1295400"/>
          </a:xfrm>
          <a:prstGeom prst="wedgeRectCallout">
            <a:avLst>
              <a:gd name="adj1" fmla="val -91091"/>
              <a:gd name="adj2" fmla="val 85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xmlns:cdnamespace</a:t>
            </a:r>
            <a:r>
              <a:rPr lang="en-US" b="1" dirty="0" smtClean="0">
                <a:latin typeface="Times New Roman" pitchFamily="18" charset="0"/>
                <a:cs typeface="Times New Roman" pitchFamily="18" charset="0"/>
              </a:rPr>
              <a:t>, specifies that tags with the </a:t>
            </a:r>
            <a:r>
              <a:rPr lang="en-US" b="1" dirty="0" err="1" smtClean="0">
                <a:latin typeface="Times New Roman" pitchFamily="18" charset="0"/>
                <a:cs typeface="Times New Roman" pitchFamily="18" charset="0"/>
              </a:rPr>
              <a:t>cd</a:t>
            </a:r>
            <a:r>
              <a:rPr lang="en-US" b="1" dirty="0" smtClean="0">
                <a:latin typeface="Times New Roman" pitchFamily="18" charset="0"/>
                <a:cs typeface="Times New Roman" pitchFamily="18" charset="0"/>
              </a:rPr>
              <a:t>: prefix are from the namespace defined by "http://www.recshop.fake/cd".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733800" y="304800"/>
            <a:ext cx="5334000" cy="1295400"/>
          </a:xfrm>
          <a:prstGeom prst="wedgeRectCallout">
            <a:avLst>
              <a:gd name="adj1" fmla="val -90248"/>
              <a:gd name="adj2" fmla="val 109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rdf:Description</a:t>
            </a:r>
            <a:r>
              <a:rPr lang="en-US" b="1" dirty="0" smtClean="0">
                <a:latin typeface="Times New Roman" pitchFamily="18" charset="0"/>
                <a:cs typeface="Times New Roman" pitchFamily="18" charset="0"/>
              </a:rPr>
              <a:t> element contains the description of a resource identified by the </a:t>
            </a:r>
            <a:r>
              <a:rPr lang="en-US" b="1" dirty="0" err="1" smtClean="0">
                <a:latin typeface="Times New Roman" pitchFamily="18" charset="0"/>
                <a:cs typeface="Times New Roman" pitchFamily="18" charset="0"/>
              </a:rPr>
              <a:t>rdf:about</a:t>
            </a:r>
            <a:r>
              <a:rPr lang="en-US" b="1" dirty="0" smtClean="0">
                <a:latin typeface="Times New Roman" pitchFamily="18" charset="0"/>
                <a:cs typeface="Times New Roman" pitchFamily="18" charset="0"/>
              </a:rPr>
              <a:t> attribute.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733800" y="304800"/>
            <a:ext cx="5334000" cy="1295400"/>
          </a:xfrm>
          <a:prstGeom prst="wedgeRectCallout">
            <a:avLst>
              <a:gd name="adj1" fmla="val -89967"/>
              <a:gd name="adj2" fmla="val 1484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cd:artist</a:t>
            </a:r>
            <a:r>
              <a:rPr lang="en-US" b="1" dirty="0" smtClean="0">
                <a:latin typeface="Times New Roman" pitchFamily="18" charset="0"/>
                <a:cs typeface="Times New Roman" pitchFamily="18" charset="0"/>
              </a:rPr>
              <a:t> element describes a property of the resource, and so does </a:t>
            </a:r>
            <a:r>
              <a:rPr lang="en-US" b="1" dirty="0" err="1" smtClean="0">
                <a:latin typeface="Times New Roman" pitchFamily="18" charset="0"/>
                <a:cs typeface="Times New Roman" pitchFamily="18" charset="0"/>
              </a:rPr>
              <a:t>cd:country</a:t>
            </a:r>
            <a:r>
              <a:rPr lang="en-US" b="1" dirty="0" smtClean="0">
                <a:latin typeface="Times New Roman" pitchFamily="18" charset="0"/>
                <a:cs typeface="Times New Roman" pitchFamily="18" charset="0"/>
              </a:rPr>
              <a:t>, etc.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rmAutofit/>
          </a:bodyPr>
          <a:lstStyle/>
          <a:p>
            <a:pPr algn="l"/>
            <a:r>
              <a:rPr lang="en-US" sz="3200" b="1" dirty="0"/>
              <a:t>List of Triples (Table Representation)</a:t>
            </a:r>
            <a:endParaRPr lang="en-US" sz="3200" dirty="0"/>
          </a:p>
        </p:txBody>
      </p:sp>
      <p:pic>
        <p:nvPicPr>
          <p:cNvPr id="4098" name="Picture 2"/>
          <p:cNvPicPr>
            <a:picLocks noChangeAspect="1" noChangeArrowheads="1"/>
          </p:cNvPicPr>
          <p:nvPr/>
        </p:nvPicPr>
        <p:blipFill>
          <a:blip r:embed="rId2"/>
          <a:srcRect/>
          <a:stretch>
            <a:fillRect/>
          </a:stretch>
        </p:blipFill>
        <p:spPr bwMode="auto">
          <a:xfrm>
            <a:off x="457200" y="1490663"/>
            <a:ext cx="8305800" cy="48339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Main RDF Properties and Attributes</a:t>
            </a:r>
            <a:endParaRPr lang="en-US" sz="3200"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buNone/>
            </a:pPr>
            <a:r>
              <a:rPr lang="en-US" sz="3100" b="1" dirty="0">
                <a:solidFill>
                  <a:srgbClr val="0070C0"/>
                </a:solidFill>
              </a:rPr>
              <a:t>Main RDF Properties</a:t>
            </a:r>
          </a:p>
          <a:p>
            <a:pPr>
              <a:buNone/>
            </a:pPr>
            <a:r>
              <a:rPr lang="en-US" dirty="0" smtClean="0"/>
              <a:t>  •</a:t>
            </a:r>
            <a:r>
              <a:rPr lang="en-US" b="1" dirty="0" err="1" smtClean="0">
                <a:solidFill>
                  <a:srgbClr val="FF0000"/>
                </a:solidFill>
              </a:rPr>
              <a:t>rdf:subject</a:t>
            </a:r>
            <a:r>
              <a:rPr lang="en-US" b="1" dirty="0" smtClean="0">
                <a:solidFill>
                  <a:srgbClr val="FF0000"/>
                </a:solidFill>
              </a:rPr>
              <a:t> </a:t>
            </a:r>
            <a:r>
              <a:rPr lang="en-US" b="1" dirty="0" smtClean="0"/>
              <a:t>The </a:t>
            </a:r>
            <a:r>
              <a:rPr lang="en-US" b="1" dirty="0"/>
              <a:t>subject of the resource in an RDF Statement</a:t>
            </a:r>
          </a:p>
          <a:p>
            <a:pPr>
              <a:buNone/>
            </a:pPr>
            <a:r>
              <a:rPr lang="en-US" dirty="0" smtClean="0"/>
              <a:t>  •</a:t>
            </a:r>
            <a:r>
              <a:rPr lang="en-US" sz="3100" b="1" dirty="0" err="1">
                <a:solidFill>
                  <a:srgbClr val="FF0000"/>
                </a:solidFill>
              </a:rPr>
              <a:t>rdf:predicate</a:t>
            </a:r>
            <a:r>
              <a:rPr lang="en-US" b="1" dirty="0" smtClean="0"/>
              <a:t> The </a:t>
            </a:r>
            <a:r>
              <a:rPr lang="en-US" b="1" dirty="0"/>
              <a:t>predicate of the resource in an RDF Statement</a:t>
            </a:r>
          </a:p>
          <a:p>
            <a:pPr>
              <a:buNone/>
            </a:pPr>
            <a:r>
              <a:rPr lang="en-US" dirty="0" smtClean="0"/>
              <a:t>  •</a:t>
            </a:r>
            <a:r>
              <a:rPr lang="en-US" sz="3100" b="1" dirty="0" err="1">
                <a:solidFill>
                  <a:srgbClr val="FF0000"/>
                </a:solidFill>
              </a:rPr>
              <a:t>rdf:object</a:t>
            </a:r>
            <a:r>
              <a:rPr lang="en-US" b="1" dirty="0" smtClean="0"/>
              <a:t> The </a:t>
            </a:r>
            <a:r>
              <a:rPr lang="en-US" b="1" dirty="0"/>
              <a:t>object of the resource in an RDF Statement</a:t>
            </a:r>
          </a:p>
          <a:p>
            <a:pPr>
              <a:buNone/>
            </a:pPr>
            <a:r>
              <a:rPr lang="en-US" dirty="0" smtClean="0"/>
              <a:t>  •</a:t>
            </a:r>
            <a:r>
              <a:rPr lang="en-US" sz="3100" b="1" dirty="0" err="1">
                <a:solidFill>
                  <a:srgbClr val="FF0000"/>
                </a:solidFill>
              </a:rPr>
              <a:t>rdf:type</a:t>
            </a:r>
            <a:r>
              <a:rPr lang="en-US" b="1" dirty="0" smtClean="0"/>
              <a:t> The </a:t>
            </a:r>
            <a:r>
              <a:rPr lang="en-US" b="1" dirty="0"/>
              <a:t>resource is an instance of a class</a:t>
            </a:r>
          </a:p>
          <a:p>
            <a:endParaRPr lang="en-US" dirty="0" smtClean="0"/>
          </a:p>
          <a:p>
            <a:pPr>
              <a:buNone/>
            </a:pPr>
            <a:endParaRPr lang="en-US" dirty="0"/>
          </a:p>
          <a:p>
            <a:pPr>
              <a:buNone/>
            </a:pPr>
            <a:r>
              <a:rPr lang="en-US" b="1" dirty="0">
                <a:solidFill>
                  <a:srgbClr val="0070C0"/>
                </a:solidFill>
              </a:rPr>
              <a:t>Main RDF Attributes</a:t>
            </a:r>
          </a:p>
          <a:p>
            <a:pPr>
              <a:buNone/>
            </a:pPr>
            <a:r>
              <a:rPr lang="en-US" dirty="0" smtClean="0"/>
              <a:t>  •</a:t>
            </a:r>
            <a:r>
              <a:rPr lang="en-US" sz="3100" b="1" dirty="0" err="1">
                <a:solidFill>
                  <a:srgbClr val="FF0000"/>
                </a:solidFill>
              </a:rPr>
              <a:t>rdf:RDF</a:t>
            </a:r>
            <a:r>
              <a:rPr lang="en-US" b="1" dirty="0" smtClean="0"/>
              <a:t> The </a:t>
            </a:r>
            <a:r>
              <a:rPr lang="en-US" b="1" dirty="0"/>
              <a:t>root of an RDF document</a:t>
            </a:r>
          </a:p>
          <a:p>
            <a:pPr>
              <a:buNone/>
            </a:pPr>
            <a:r>
              <a:rPr lang="en-US" dirty="0" smtClean="0"/>
              <a:t>  •</a:t>
            </a:r>
            <a:r>
              <a:rPr lang="en-US" sz="3100" b="1" dirty="0" err="1">
                <a:solidFill>
                  <a:srgbClr val="FF0000"/>
                </a:solidFill>
              </a:rPr>
              <a:t>rdf:about</a:t>
            </a:r>
            <a:r>
              <a:rPr lang="en-US" b="1" dirty="0" smtClean="0"/>
              <a:t> Defines </a:t>
            </a:r>
            <a:r>
              <a:rPr lang="en-US" b="1" dirty="0"/>
              <a:t>the resource being described</a:t>
            </a:r>
          </a:p>
          <a:p>
            <a:pPr>
              <a:buNone/>
            </a:pPr>
            <a:r>
              <a:rPr lang="en-US" dirty="0" smtClean="0"/>
              <a:t>  •</a:t>
            </a:r>
            <a:r>
              <a:rPr lang="en-US" sz="3100" b="1" dirty="0" err="1">
                <a:solidFill>
                  <a:srgbClr val="FF0000"/>
                </a:solidFill>
              </a:rPr>
              <a:t>rdf:Description</a:t>
            </a:r>
            <a:r>
              <a:rPr lang="en-US" sz="3100" b="1" dirty="0">
                <a:solidFill>
                  <a:srgbClr val="FF0000"/>
                </a:solidFill>
              </a:rPr>
              <a:t> </a:t>
            </a:r>
            <a:r>
              <a:rPr lang="en-US" b="1" dirty="0" smtClean="0"/>
              <a:t>Container </a:t>
            </a:r>
            <a:r>
              <a:rPr lang="en-US" b="1" dirty="0"/>
              <a:t>for the description of a resource</a:t>
            </a:r>
          </a:p>
          <a:p>
            <a:pPr>
              <a:buNone/>
            </a:pPr>
            <a:r>
              <a:rPr lang="en-US" dirty="0" smtClean="0"/>
              <a:t>  •</a:t>
            </a:r>
            <a:r>
              <a:rPr lang="en-US" sz="3100" b="1" dirty="0" err="1">
                <a:solidFill>
                  <a:srgbClr val="FF0000"/>
                </a:solidFill>
              </a:rPr>
              <a:t>rdf:resource</a:t>
            </a:r>
            <a:r>
              <a:rPr lang="en-US" b="1" dirty="0" smtClean="0"/>
              <a:t> Defines </a:t>
            </a:r>
            <a:r>
              <a:rPr lang="en-US" b="1" dirty="0"/>
              <a:t>a resource to identify a property</a:t>
            </a:r>
          </a:p>
          <a:p>
            <a:pPr>
              <a:buNone/>
            </a:pPr>
            <a:r>
              <a:rPr lang="en-US" dirty="0" smtClean="0"/>
              <a:t>  •</a:t>
            </a:r>
            <a:r>
              <a:rPr lang="en-US" sz="3100" b="1" dirty="0" err="1">
                <a:solidFill>
                  <a:srgbClr val="FF0000"/>
                </a:solidFill>
              </a:rPr>
              <a:t>rdf:datatype</a:t>
            </a:r>
            <a:r>
              <a:rPr lang="en-US" b="1" dirty="0" smtClean="0"/>
              <a:t> Defines </a:t>
            </a:r>
            <a:r>
              <a:rPr lang="en-US" b="1" dirty="0"/>
              <a:t>the data type of an element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562601" y="762000"/>
          <a:ext cx="3048001" cy="5340096"/>
        </p:xfrm>
        <a:graphic>
          <a:graphicData uri="http://schemas.openxmlformats.org/drawingml/2006/table">
            <a:tbl>
              <a:tblPr/>
              <a:tblGrid>
                <a:gridCol w="585034"/>
                <a:gridCol w="923613"/>
                <a:gridCol w="1539354"/>
              </a:tblGrid>
              <a:tr h="222504">
                <a:tc>
                  <a:txBody>
                    <a:bodyPr/>
                    <a:lstStyle/>
                    <a:p>
                      <a:pPr marL="0" marR="0" algn="ctr">
                        <a:spcBef>
                          <a:spcPts val="0"/>
                        </a:spcBef>
                        <a:spcAft>
                          <a:spcPts val="0"/>
                        </a:spcAft>
                      </a:pPr>
                      <a:r>
                        <a:rPr lang="en-US" sz="1200" b="1" dirty="0">
                          <a:solidFill>
                            <a:srgbClr val="FF0000"/>
                          </a:solidFill>
                          <a:latin typeface="Times New Roman"/>
                          <a:ea typeface="Calibri"/>
                          <a:cs typeface="Calibri"/>
                        </a:rPr>
                        <a:t>S</a:t>
                      </a:r>
                      <a:endParaRPr lang="en-US" sz="1200" dirty="0">
                        <a:solidFill>
                          <a:srgbClr val="FF000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FF0000"/>
                          </a:solidFill>
                          <a:latin typeface="Times New Roman"/>
                          <a:ea typeface="Calibri"/>
                          <a:cs typeface="Calibri"/>
                        </a:rPr>
                        <a:t>P</a:t>
                      </a:r>
                      <a:endParaRPr lang="en-US" sz="1200" dirty="0">
                        <a:solidFill>
                          <a:srgbClr val="FF000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FF0000"/>
                          </a:solidFill>
                          <a:latin typeface="Times New Roman"/>
                          <a:ea typeface="Calibri"/>
                          <a:cs typeface="Calibri"/>
                        </a:rPr>
                        <a:t>O</a:t>
                      </a:r>
                      <a:endParaRPr lang="en-US" sz="1200" dirty="0">
                        <a:solidFill>
                          <a:srgbClr val="FF000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err="1">
                          <a:solidFill>
                            <a:srgbClr val="00B0F0"/>
                          </a:solidFill>
                          <a:latin typeface="Times New Roman"/>
                          <a:ea typeface="Calibri"/>
                          <a:cs typeface="Calibri"/>
                        </a:rPr>
                        <a:t>rdf:Type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:Article</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:Title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“Data Web”</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:Year</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2007</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:B2</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err="1">
                          <a:solidFill>
                            <a:srgbClr val="00B0F0"/>
                          </a:solidFill>
                          <a:latin typeface="Times New Roman"/>
                          <a:ea typeface="Calibri"/>
                          <a:cs typeface="Calibri"/>
                        </a:rPr>
                        <a:t>rdf:Type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:Article</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:B2</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:Title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“Semantic Web”</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:B2</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:Year</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2005</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:Author</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:A1</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:Author</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:A2</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:B2</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:Author</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:A2</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err="1">
                          <a:solidFill>
                            <a:srgbClr val="00B0F0"/>
                          </a:solidFill>
                          <a:latin typeface="Times New Roman"/>
                          <a:ea typeface="Calibri"/>
                          <a:cs typeface="Calibri"/>
                        </a:rPr>
                        <a:t>rdf:Type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:Person</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:Name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“Tom Lara”</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:A1</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:Affiliation</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t>
                      </a:r>
                      <a:r>
                        <a:rPr lang="en-US" sz="1200" b="1" dirty="0" err="1">
                          <a:solidFill>
                            <a:srgbClr val="7030A0"/>
                          </a:solidFill>
                          <a:latin typeface="Times New Roman"/>
                          <a:ea typeface="Calibri"/>
                          <a:cs typeface="Calibri"/>
                        </a:rPr>
                        <a:t>UoM</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a:solidFill>
                            <a:srgbClr val="00B050"/>
                          </a:solidFill>
                          <a:latin typeface="Times New Roman"/>
                          <a:ea typeface="Calibri"/>
                          <a:cs typeface="Calibri"/>
                        </a:rPr>
                        <a:t>:A2</a:t>
                      </a:r>
                      <a:endParaRPr lang="en-US" sz="1200" b="1">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:Person</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:A2</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:Name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“Bob Hacker”</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a:solidFill>
                            <a:srgbClr val="00B050"/>
                          </a:solidFill>
                          <a:latin typeface="Times New Roman"/>
                          <a:ea typeface="Calibri"/>
                          <a:cs typeface="Calibri"/>
                        </a:rPr>
                        <a:t>:A2</a:t>
                      </a:r>
                      <a:endParaRPr lang="en-US" sz="1200" b="1">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:Affiliation</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t>
                      </a:r>
                      <a:r>
                        <a:rPr lang="en-US" sz="1200" b="1" dirty="0" err="1">
                          <a:solidFill>
                            <a:srgbClr val="7030A0"/>
                          </a:solidFill>
                          <a:latin typeface="Times New Roman"/>
                          <a:ea typeface="Calibri"/>
                          <a:cs typeface="Calibri"/>
                        </a:rPr>
                        <a:t>UoC</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t>
                      </a:r>
                      <a:r>
                        <a:rPr lang="en-US" sz="1200" b="1" dirty="0" err="1">
                          <a:solidFill>
                            <a:srgbClr val="00B050"/>
                          </a:solidFill>
                          <a:latin typeface="Times New Roman"/>
                          <a:ea typeface="Calibri"/>
                          <a:cs typeface="Calibri"/>
                        </a:rPr>
                        <a:t>UoM</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:University</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a:solidFill>
                            <a:srgbClr val="00B050"/>
                          </a:solidFill>
                          <a:latin typeface="Times New Roman"/>
                          <a:ea typeface="Calibri"/>
                          <a:cs typeface="Calibri"/>
                        </a:rPr>
                        <a:t>:UoM</a:t>
                      </a:r>
                      <a:endParaRPr lang="en-US" sz="1200" b="1">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:Country</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a:t>
                      </a:r>
                      <a:r>
                        <a:rPr lang="en-US" sz="1200" b="1" dirty="0" err="1">
                          <a:solidFill>
                            <a:srgbClr val="7030A0"/>
                          </a:solidFill>
                          <a:latin typeface="Times New Roman"/>
                          <a:ea typeface="Calibri"/>
                          <a:cs typeface="Calibri"/>
                        </a:rPr>
                        <a:t>mt</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t>
                      </a:r>
                      <a:r>
                        <a:rPr lang="en-US" sz="1200" b="1" dirty="0" err="1">
                          <a:solidFill>
                            <a:srgbClr val="00B050"/>
                          </a:solidFill>
                          <a:latin typeface="Times New Roman"/>
                          <a:ea typeface="Calibri"/>
                          <a:cs typeface="Calibri"/>
                        </a:rPr>
                        <a:t>UoC</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:University</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a:t>
                      </a:r>
                      <a:r>
                        <a:rPr lang="en-US" sz="1200" b="1" dirty="0" err="1">
                          <a:solidFill>
                            <a:srgbClr val="00B050"/>
                          </a:solidFill>
                          <a:latin typeface="Times New Roman"/>
                          <a:ea typeface="Calibri"/>
                          <a:cs typeface="Calibri"/>
                        </a:rPr>
                        <a:t>UoC</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:Country</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200" dirty="0">
                          <a:solidFill>
                            <a:srgbClr val="7030A0"/>
                          </a:solidFill>
                          <a:latin typeface="Times New Roman"/>
                          <a:ea typeface="Calibri"/>
                          <a:cs typeface="Calibri"/>
                        </a:rPr>
                        <a:t>:cy</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lgn="l" defTabSz="914400" rtl="0" eaLnBrk="1" latinLnBrk="0" hangingPunct="1">
                        <a:spcBef>
                          <a:spcPts val="0"/>
                        </a:spcBef>
                        <a:spcAft>
                          <a:spcPts val="0"/>
                        </a:spcAft>
                      </a:pPr>
                      <a:r>
                        <a:rPr lang="en-US" sz="1200" b="1" kern="1200" dirty="0">
                          <a:solidFill>
                            <a:srgbClr val="00B050"/>
                          </a:solidFill>
                          <a:latin typeface="Times New Roman"/>
                          <a:ea typeface="Calibri"/>
                          <a:cs typeface="Calibri"/>
                        </a:rPr>
                        <a:t>:</a:t>
                      </a:r>
                      <a:r>
                        <a:rPr lang="en-US" sz="1200" b="1" kern="1200" dirty="0" err="1">
                          <a:solidFill>
                            <a:srgbClr val="00B050"/>
                          </a:solidFill>
                          <a:latin typeface="Times New Roman"/>
                          <a:ea typeface="Calibri"/>
                          <a:cs typeface="Calibri"/>
                        </a:rPr>
                        <a:t>mt</a:t>
                      </a:r>
                      <a:endParaRPr lang="en-US" sz="1200" b="1" kern="1200" dirty="0">
                        <a:solidFill>
                          <a:srgbClr val="00B050"/>
                        </a:solidFill>
                        <a:latin typeface="Times New Roman"/>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200" dirty="0">
                          <a:solidFill>
                            <a:srgbClr val="00B0F0"/>
                          </a:solidFill>
                          <a:latin typeface="Times New Roman"/>
                          <a:ea typeface="Calibri"/>
                          <a:cs typeface="Calibri"/>
                        </a:rPr>
                        <a:t>:Type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200" dirty="0">
                          <a:solidFill>
                            <a:srgbClr val="7030A0"/>
                          </a:solidFill>
                          <a:latin typeface="Times New Roman"/>
                          <a:ea typeface="Calibri"/>
                          <a:cs typeface="Calibri"/>
                        </a:rPr>
                        <a:t>:Country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lgn="l" defTabSz="914400" rtl="0" eaLnBrk="1" latinLnBrk="0" hangingPunct="1">
                        <a:spcBef>
                          <a:spcPts val="0"/>
                        </a:spcBef>
                        <a:spcAft>
                          <a:spcPts val="0"/>
                        </a:spcAft>
                      </a:pPr>
                      <a:r>
                        <a:rPr lang="en-US" sz="1200" b="1" kern="1200" dirty="0">
                          <a:solidFill>
                            <a:srgbClr val="00B050"/>
                          </a:solidFill>
                          <a:latin typeface="Times New Roman"/>
                          <a:ea typeface="Calibri"/>
                          <a:cs typeface="Calibri"/>
                        </a:rPr>
                        <a:t>:</a:t>
                      </a:r>
                      <a:r>
                        <a:rPr lang="en-US" sz="1200" b="1" kern="1200" dirty="0" err="1">
                          <a:solidFill>
                            <a:srgbClr val="00B050"/>
                          </a:solidFill>
                          <a:latin typeface="Times New Roman"/>
                          <a:ea typeface="Calibri"/>
                          <a:cs typeface="Calibri"/>
                        </a:rPr>
                        <a:t>mt</a:t>
                      </a:r>
                      <a:endParaRPr lang="en-US" sz="1200" b="1" kern="1200" dirty="0">
                        <a:solidFill>
                          <a:srgbClr val="00B050"/>
                        </a:solidFill>
                        <a:latin typeface="Times New Roman"/>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200" dirty="0">
                          <a:solidFill>
                            <a:srgbClr val="00B0F0"/>
                          </a:solidFill>
                          <a:latin typeface="Times New Roman"/>
                          <a:ea typeface="Calibri"/>
                          <a:cs typeface="Calibri"/>
                        </a:rPr>
                        <a:t>:Name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kern="1200" dirty="0">
                          <a:solidFill>
                            <a:srgbClr val="7030A0"/>
                          </a:solidFill>
                          <a:latin typeface="Times New Roman"/>
                          <a:ea typeface="Calibri"/>
                          <a:cs typeface="Calibri"/>
                        </a:rPr>
                        <a:t>“Malta”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:cy</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:Type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:Country</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spcBef>
                          <a:spcPts val="0"/>
                        </a:spcBef>
                        <a:spcAft>
                          <a:spcPts val="0"/>
                        </a:spcAft>
                      </a:pPr>
                      <a:r>
                        <a:rPr lang="en-US" sz="1200" b="1" dirty="0">
                          <a:solidFill>
                            <a:srgbClr val="00B050"/>
                          </a:solidFill>
                          <a:latin typeface="Times New Roman"/>
                          <a:ea typeface="Calibri"/>
                          <a:cs typeface="Calibri"/>
                        </a:rPr>
                        <a:t>:cy</a:t>
                      </a:r>
                      <a:endParaRPr lang="en-US" sz="1200" b="1" dirty="0">
                        <a:solidFill>
                          <a:srgbClr val="00B05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00B0F0"/>
                          </a:solidFill>
                          <a:latin typeface="Times New Roman"/>
                          <a:ea typeface="Calibri"/>
                          <a:cs typeface="Calibri"/>
                        </a:rPr>
                        <a:t>:Name</a:t>
                      </a:r>
                      <a:endParaRPr lang="en-US" sz="1200" b="1" dirty="0">
                        <a:solidFill>
                          <a:srgbClr val="00B0F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solidFill>
                            <a:srgbClr val="7030A0"/>
                          </a:solidFill>
                          <a:latin typeface="Times New Roman"/>
                          <a:ea typeface="Calibri"/>
                          <a:cs typeface="Calibri"/>
                        </a:rPr>
                        <a:t>“Cyprus”</a:t>
                      </a:r>
                      <a:endParaRPr lang="en-US" sz="1200" b="1" dirty="0">
                        <a:solidFill>
                          <a:srgbClr val="7030A0"/>
                        </a:solidFill>
                        <a:latin typeface="Calibri"/>
                        <a:ea typeface="Calibri"/>
                        <a:cs typeface="Calibri"/>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 name="Picture 1"/>
          <p:cNvPicPr>
            <a:picLocks noChangeAspect="1" noChangeArrowheads="1"/>
          </p:cNvPicPr>
          <p:nvPr/>
        </p:nvPicPr>
        <p:blipFill>
          <a:blip r:embed="rId2"/>
          <a:srcRect/>
          <a:stretch>
            <a:fillRect/>
          </a:stretch>
        </p:blipFill>
        <p:spPr bwMode="auto">
          <a:xfrm>
            <a:off x="228600" y="1600200"/>
            <a:ext cx="3838575" cy="3619500"/>
          </a:xfrm>
          <a:prstGeom prst="rect">
            <a:avLst/>
          </a:prstGeom>
          <a:noFill/>
          <a:ln w="9525">
            <a:noFill/>
            <a:miter lim="800000"/>
            <a:headEnd/>
            <a:tailEnd/>
          </a:ln>
          <a:effectLst/>
        </p:spPr>
      </p:pic>
      <p:sp>
        <p:nvSpPr>
          <p:cNvPr id="10" name="Right Arrow 9"/>
          <p:cNvSpPr/>
          <p:nvPr/>
        </p:nvSpPr>
        <p:spPr>
          <a:xfrm>
            <a:off x="4495800" y="2895600"/>
            <a:ext cx="6858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304800" y="152400"/>
            <a:ext cx="8229600" cy="884238"/>
          </a:xfrm>
        </p:spPr>
        <p:txBody>
          <a:bodyPr>
            <a:normAutofit/>
          </a:bodyPr>
          <a:lstStyle/>
          <a:p>
            <a:pPr algn="l"/>
            <a:r>
              <a:rPr lang="en-US" sz="3200" b="1" dirty="0"/>
              <a:t>Database into RDF (Example)</a:t>
            </a:r>
            <a:endParaRPr lang="en-US" sz="3200" dirty="0"/>
          </a:p>
        </p:txBody>
      </p:sp>
      <p:sp>
        <p:nvSpPr>
          <p:cNvPr id="12" name="Left Brace 11"/>
          <p:cNvSpPr/>
          <p:nvPr/>
        </p:nvSpPr>
        <p:spPr>
          <a:xfrm>
            <a:off x="5181600" y="1143000"/>
            <a:ext cx="304800"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Right Arrow 12"/>
          <p:cNvSpPr/>
          <p:nvPr/>
        </p:nvSpPr>
        <p:spPr>
          <a:xfrm>
            <a:off x="3810000" y="1905000"/>
            <a:ext cx="1295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1600200" y="2743200"/>
            <a:ext cx="3657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Brace 15"/>
          <p:cNvSpPr/>
          <p:nvPr/>
        </p:nvSpPr>
        <p:spPr>
          <a:xfrm>
            <a:off x="5257800" y="3049250"/>
            <a:ext cx="304800"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Arrow 16"/>
          <p:cNvSpPr/>
          <p:nvPr/>
        </p:nvSpPr>
        <p:spPr>
          <a:xfrm rot="599391">
            <a:off x="3820009" y="3539625"/>
            <a:ext cx="1295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Brace 18"/>
          <p:cNvSpPr/>
          <p:nvPr/>
        </p:nvSpPr>
        <p:spPr>
          <a:xfrm>
            <a:off x="5181600" y="4374630"/>
            <a:ext cx="304800" cy="838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0" name="Right Arrow 19"/>
          <p:cNvSpPr/>
          <p:nvPr/>
        </p:nvSpPr>
        <p:spPr>
          <a:xfrm rot="1521940">
            <a:off x="3703419" y="4438414"/>
            <a:ext cx="1557808" cy="2087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803184">
            <a:off x="1517327" y="5144693"/>
            <a:ext cx="3657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Brace 21"/>
          <p:cNvSpPr/>
          <p:nvPr/>
        </p:nvSpPr>
        <p:spPr>
          <a:xfrm>
            <a:off x="5105400" y="5242810"/>
            <a:ext cx="381000" cy="914400"/>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3" name="Left Brace 22"/>
          <p:cNvSpPr/>
          <p:nvPr/>
        </p:nvSpPr>
        <p:spPr>
          <a:xfrm>
            <a:off x="5257800" y="2438400"/>
            <a:ext cx="198119" cy="5334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additive="base">
                                        <p:cTn id="7" dur="500" fill="hold"/>
                                        <p:tgtEl>
                                          <p:spTgt spid="2049"/>
                                        </p:tgtEl>
                                        <p:attrNameLst>
                                          <p:attrName>ppt_x</p:attrName>
                                        </p:attrNameLst>
                                      </p:cBhvr>
                                      <p:tavLst>
                                        <p:tav tm="0">
                                          <p:val>
                                            <p:strVal val="#ppt_x"/>
                                          </p:val>
                                        </p:tav>
                                        <p:tav tm="100000">
                                          <p:val>
                                            <p:strVal val="#ppt_x"/>
                                          </p:val>
                                        </p:tav>
                                      </p:tavLst>
                                    </p:anim>
                                    <p:anim calcmode="lin" valueType="num">
                                      <p:cBhvr additive="base">
                                        <p:cTn id="8"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5" grpId="0" animBg="1"/>
      <p:bldP spid="16" grpId="0" animBg="1"/>
      <p:bldP spid="17" grpId="0" animBg="1"/>
      <p:bldP spid="19" grpId="0" animBg="1"/>
      <p:bldP spid="20" grpId="0" animBg="1"/>
      <p:bldP spid="21"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31838"/>
          </a:xfrm>
        </p:spPr>
        <p:txBody>
          <a:bodyPr>
            <a:normAutofit/>
          </a:bodyPr>
          <a:lstStyle/>
          <a:p>
            <a:pPr algn="l"/>
            <a:r>
              <a:rPr lang="en-US" sz="3200" b="1" dirty="0"/>
              <a:t>XML into RDF (Example)</a:t>
            </a:r>
            <a:endParaRPr lang="en-US" sz="3200" dirty="0"/>
          </a:p>
        </p:txBody>
      </p:sp>
      <p:pic>
        <p:nvPicPr>
          <p:cNvPr id="5122" name="Picture 2"/>
          <p:cNvPicPr>
            <a:picLocks noChangeAspect="1" noChangeArrowheads="1"/>
          </p:cNvPicPr>
          <p:nvPr/>
        </p:nvPicPr>
        <p:blipFill>
          <a:blip r:embed="rId2"/>
          <a:srcRect/>
          <a:stretch>
            <a:fillRect/>
          </a:stretch>
        </p:blipFill>
        <p:spPr bwMode="auto">
          <a:xfrm>
            <a:off x="228600" y="1085850"/>
            <a:ext cx="8686800" cy="257175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28600" y="3876675"/>
            <a:ext cx="8610600" cy="27527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ppt_x"/>
                                          </p:val>
                                        </p:tav>
                                        <p:tav tm="100000">
                                          <p:val>
                                            <p:strVal val="#ppt_x"/>
                                          </p:val>
                                        </p:tav>
                                      </p:tavLst>
                                    </p:anim>
                                    <p:anim calcmode="lin" valueType="num">
                                      <p:cBhvr additive="base">
                                        <p:cTn id="14"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b="1" dirty="0" smtClean="0"/>
              <a:t>Summary</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Semantic Web</a:t>
            </a:r>
            <a:endParaRPr lang="en-US" dirty="0"/>
          </a:p>
        </p:txBody>
      </p:sp>
      <p:sp>
        <p:nvSpPr>
          <p:cNvPr id="3" name="Content Placeholder 2"/>
          <p:cNvSpPr>
            <a:spLocks noGrp="1"/>
          </p:cNvSpPr>
          <p:nvPr>
            <p:ph idx="1"/>
          </p:nvPr>
        </p:nvSpPr>
        <p:spPr>
          <a:xfrm>
            <a:off x="533400" y="2133600"/>
            <a:ext cx="8229600" cy="4267200"/>
          </a:xfrm>
        </p:spPr>
        <p:txBody>
          <a:bodyPr>
            <a:normAutofit/>
          </a:bodyPr>
          <a:lstStyle/>
          <a:p>
            <a:pPr>
              <a:buNone/>
            </a:pPr>
            <a:r>
              <a:rPr lang="en-US" dirty="0" smtClean="0"/>
              <a:t>    a </a:t>
            </a:r>
            <a:r>
              <a:rPr lang="en-US" dirty="0"/>
              <a:t>way of linking data between systems or entities that allows for rich, self-describing interrelations of data available across the globe on the web</a:t>
            </a:r>
            <a:r>
              <a:rPr lang="en-US" dirty="0" smtClean="0"/>
              <a:t>.</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362200"/>
            <a:ext cx="6629400" cy="1752600"/>
          </a:xfrm>
        </p:spPr>
        <p:txBody>
          <a:bodyPr>
            <a:normAutofit/>
          </a:bodyPr>
          <a:lstStyle/>
          <a:p>
            <a:pPr>
              <a:buNone/>
            </a:pPr>
            <a:r>
              <a:rPr lang="en-US" b="1" dirty="0" smtClean="0"/>
              <a:t> </a:t>
            </a:r>
            <a:r>
              <a:rPr lang="en-US" sz="4400" b="1" dirty="0" smtClean="0"/>
              <a:t>How Does </a:t>
            </a:r>
            <a:r>
              <a:rPr lang="en-US" sz="4400" b="1" dirty="0"/>
              <a:t>It Differ From The Web As It Is Today?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62000" y="914400"/>
            <a:ext cx="7848600" cy="1905000"/>
          </a:xfrm>
          <a:prstGeom prst="rect">
            <a:avLst/>
          </a:prstGeom>
          <a:noFill/>
          <a:ln w="9525">
            <a:noFill/>
            <a:miter lim="800000"/>
            <a:headEnd/>
            <a:tailEnd/>
          </a:ln>
          <a:effectLst/>
        </p:spPr>
      </p:pic>
      <p:sp>
        <p:nvSpPr>
          <p:cNvPr id="5" name="TextBox 4"/>
          <p:cNvSpPr txBox="1"/>
          <p:nvPr/>
        </p:nvSpPr>
        <p:spPr>
          <a:xfrm>
            <a:off x="685800" y="228600"/>
            <a:ext cx="3581400" cy="523220"/>
          </a:xfrm>
          <a:prstGeom prst="rect">
            <a:avLst/>
          </a:prstGeom>
          <a:noFill/>
        </p:spPr>
        <p:txBody>
          <a:bodyPr wrap="square" rtlCol="0">
            <a:spAutoFit/>
          </a:bodyPr>
          <a:lstStyle/>
          <a:p>
            <a:r>
              <a:rPr lang="en-US" sz="2800" b="1" dirty="0" smtClean="0">
                <a:solidFill>
                  <a:srgbClr val="FF0000"/>
                </a:solidFill>
              </a:rPr>
              <a:t>Another Example</a:t>
            </a:r>
            <a:endParaRPr lang="en-US" sz="2800" b="1" dirty="0">
              <a:solidFill>
                <a:srgbClr val="FF0000"/>
              </a:solidFill>
            </a:endParaRPr>
          </a:p>
        </p:txBody>
      </p:sp>
      <p:pic>
        <p:nvPicPr>
          <p:cNvPr id="1028" name="Picture 4"/>
          <p:cNvPicPr>
            <a:picLocks noChangeAspect="1" noChangeArrowheads="1"/>
          </p:cNvPicPr>
          <p:nvPr/>
        </p:nvPicPr>
        <p:blipFill>
          <a:blip r:embed="rId3"/>
          <a:srcRect/>
          <a:stretch>
            <a:fillRect/>
          </a:stretch>
        </p:blipFill>
        <p:spPr bwMode="auto">
          <a:xfrm>
            <a:off x="1143000" y="3048000"/>
            <a:ext cx="5943600" cy="3810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Callout 12"/>
          <p:cNvSpPr/>
          <p:nvPr/>
        </p:nvSpPr>
        <p:spPr>
          <a:xfrm>
            <a:off x="6096000" y="3200400"/>
            <a:ext cx="2514600" cy="2286000"/>
          </a:xfrm>
          <a:prstGeom prst="wedgeEllipseCallout">
            <a:avLst>
              <a:gd name="adj1" fmla="val -79551"/>
              <a:gd name="adj2" fmla="val -936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76200"/>
            <a:ext cx="8229600" cy="715962"/>
          </a:xfrm>
        </p:spPr>
        <p:txBody>
          <a:bodyPr>
            <a:normAutofit fontScale="90000"/>
          </a:bodyPr>
          <a:lstStyle/>
          <a:p>
            <a:pPr algn="l"/>
            <a:r>
              <a:rPr lang="en-US" dirty="0" smtClean="0"/>
              <a:t/>
            </a:r>
            <a:br>
              <a:rPr lang="en-US" dirty="0" smtClean="0"/>
            </a:br>
            <a:r>
              <a:rPr lang="en-US" dirty="0" smtClean="0"/>
              <a:t>Today, </a:t>
            </a:r>
            <a:br>
              <a:rPr lang="en-US" dirty="0" smtClean="0"/>
            </a:br>
            <a:endParaRPr lang="en-US" dirty="0"/>
          </a:p>
        </p:txBody>
      </p:sp>
      <p:sp>
        <p:nvSpPr>
          <p:cNvPr id="5" name="TextBox 4"/>
          <p:cNvSpPr txBox="1"/>
          <p:nvPr/>
        </p:nvSpPr>
        <p:spPr>
          <a:xfrm>
            <a:off x="914400" y="1371600"/>
            <a:ext cx="7086600" cy="830997"/>
          </a:xfrm>
          <a:prstGeom prst="rect">
            <a:avLst/>
          </a:prstGeom>
          <a:solidFill>
            <a:srgbClr val="FFFF00"/>
          </a:solidFill>
        </p:spPr>
        <p:txBody>
          <a:bodyPr wrap="square" rtlCol="0">
            <a:spAutoFit/>
          </a:bodyPr>
          <a:lstStyle/>
          <a:p>
            <a:r>
              <a:rPr lang="en-US" sz="2400" b="1" dirty="0"/>
              <a:t>much of the data </a:t>
            </a:r>
            <a:r>
              <a:rPr lang="en-US" sz="2400" b="1" dirty="0" smtClean="0"/>
              <a:t>in  </a:t>
            </a:r>
            <a:r>
              <a:rPr lang="en-US" sz="2400" b="1" dirty="0">
                <a:solidFill>
                  <a:srgbClr val="FF0000"/>
                </a:solidFill>
              </a:rPr>
              <a:t>HTML</a:t>
            </a:r>
            <a:r>
              <a:rPr lang="en-US" sz="2400" b="1" dirty="0"/>
              <a:t> </a:t>
            </a:r>
            <a:r>
              <a:rPr lang="en-US" sz="2400" b="1" dirty="0" smtClean="0"/>
              <a:t>document  forms that </a:t>
            </a:r>
            <a:r>
              <a:rPr lang="en-US" sz="2400" b="1" dirty="0"/>
              <a:t>are linked to each other through the use of </a:t>
            </a:r>
            <a:r>
              <a:rPr lang="en-US" sz="2400" b="1" i="1" dirty="0">
                <a:solidFill>
                  <a:srgbClr val="FF0000"/>
                </a:solidFill>
              </a:rPr>
              <a:t>hyperlinks</a:t>
            </a:r>
            <a:endParaRPr lang="en-US" sz="2400" b="1" dirty="0">
              <a:solidFill>
                <a:srgbClr val="FF0000"/>
              </a:solidFill>
            </a:endParaRPr>
          </a:p>
        </p:txBody>
      </p:sp>
      <p:sp>
        <p:nvSpPr>
          <p:cNvPr id="7" name="Oval Callout 6"/>
          <p:cNvSpPr/>
          <p:nvPr/>
        </p:nvSpPr>
        <p:spPr>
          <a:xfrm>
            <a:off x="685800" y="3048000"/>
            <a:ext cx="2514600" cy="2286000"/>
          </a:xfrm>
          <a:prstGeom prst="wedgeEllipseCallout">
            <a:avLst>
              <a:gd name="adj1" fmla="val 67096"/>
              <a:gd name="adj2" fmla="val -857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0600" y="3581400"/>
            <a:ext cx="2209800" cy="1200329"/>
          </a:xfrm>
          <a:prstGeom prst="rect">
            <a:avLst/>
          </a:prstGeom>
          <a:noFill/>
        </p:spPr>
        <p:txBody>
          <a:bodyPr wrap="square" rtlCol="0">
            <a:spAutoFit/>
          </a:bodyPr>
          <a:lstStyle/>
          <a:p>
            <a:pPr marL="165100" indent="-165100"/>
            <a:r>
              <a:rPr lang="en-US" sz="2400" b="1" dirty="0" smtClean="0">
                <a:solidFill>
                  <a:srgbClr val="FFFF00"/>
                </a:solidFill>
              </a:rPr>
              <a:t>   Readable by   Human and Machine</a:t>
            </a:r>
            <a:endParaRPr lang="en-US" sz="2400" b="1" dirty="0">
              <a:solidFill>
                <a:srgbClr val="FFFF00"/>
              </a:solidFill>
            </a:endParaRPr>
          </a:p>
        </p:txBody>
      </p:sp>
      <p:sp>
        <p:nvSpPr>
          <p:cNvPr id="9" name="Oval Callout 8"/>
          <p:cNvSpPr/>
          <p:nvPr/>
        </p:nvSpPr>
        <p:spPr>
          <a:xfrm>
            <a:off x="3429000" y="3200400"/>
            <a:ext cx="2514600" cy="2286000"/>
          </a:xfrm>
          <a:prstGeom prst="wedgeEllipseCallout">
            <a:avLst>
              <a:gd name="adj1" fmla="val -10997"/>
              <a:gd name="adj2" fmla="val -91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81400" y="3733800"/>
            <a:ext cx="2133600" cy="1077218"/>
          </a:xfrm>
          <a:prstGeom prst="rect">
            <a:avLst/>
          </a:prstGeom>
          <a:noFill/>
        </p:spPr>
        <p:txBody>
          <a:bodyPr wrap="square" rtlCol="0">
            <a:spAutoFit/>
          </a:bodyPr>
          <a:lstStyle/>
          <a:p>
            <a:pPr marL="165100" indent="-165100"/>
            <a:r>
              <a:rPr lang="en-US" sz="2400" b="1" dirty="0" smtClean="0">
                <a:solidFill>
                  <a:srgbClr val="FFFF00"/>
                </a:solidFill>
              </a:rPr>
              <a:t>    </a:t>
            </a:r>
            <a:r>
              <a:rPr lang="en-US" sz="3200" b="1" dirty="0" smtClean="0">
                <a:solidFill>
                  <a:srgbClr val="FFFF00"/>
                </a:solidFill>
              </a:rPr>
              <a:t>Seeking Keywords</a:t>
            </a:r>
            <a:endParaRPr lang="en-US" sz="3200" b="1" dirty="0">
              <a:solidFill>
                <a:srgbClr val="FFFF00"/>
              </a:solidFill>
            </a:endParaRPr>
          </a:p>
        </p:txBody>
      </p:sp>
      <p:sp>
        <p:nvSpPr>
          <p:cNvPr id="12" name="Rectangle 11"/>
          <p:cNvSpPr/>
          <p:nvPr/>
        </p:nvSpPr>
        <p:spPr>
          <a:xfrm>
            <a:off x="6324600" y="3581400"/>
            <a:ext cx="2133600" cy="1569660"/>
          </a:xfrm>
          <a:prstGeom prst="rect">
            <a:avLst/>
          </a:prstGeom>
        </p:spPr>
        <p:txBody>
          <a:bodyPr wrap="square">
            <a:spAutoFit/>
          </a:bodyPr>
          <a:lstStyle/>
          <a:p>
            <a:pPr algn="ctr"/>
            <a:r>
              <a:rPr lang="en-US" sz="2400" b="1" dirty="0" smtClean="0">
                <a:solidFill>
                  <a:srgbClr val="FFFF00"/>
                </a:solidFill>
              </a:rPr>
              <a:t>    Machines</a:t>
            </a:r>
          </a:p>
          <a:p>
            <a:pPr algn="ctr"/>
            <a:r>
              <a:rPr lang="en-US" sz="2400" b="1" dirty="0" smtClean="0">
                <a:solidFill>
                  <a:srgbClr val="FFFF00"/>
                </a:solidFill>
              </a:rPr>
              <a:t> </a:t>
            </a:r>
            <a:r>
              <a:rPr lang="en-US" sz="2400" b="1" dirty="0">
                <a:solidFill>
                  <a:srgbClr val="FFFF00"/>
                </a:solidFill>
              </a:rPr>
              <a:t>have difficulty extracting any </a:t>
            </a:r>
            <a:r>
              <a:rPr lang="en-US" sz="2400" b="1" dirty="0" smtClean="0">
                <a:solidFill>
                  <a:srgbClr val="FFFF00"/>
                </a:solidFill>
              </a:rPr>
              <a:t> meaning </a:t>
            </a:r>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Callout 9"/>
          <p:cNvSpPr/>
          <p:nvPr/>
        </p:nvSpPr>
        <p:spPr>
          <a:xfrm>
            <a:off x="2362200" y="3810000"/>
            <a:ext cx="4343400" cy="2590800"/>
          </a:xfrm>
          <a:prstGeom prst="wedgeEllipseCallout">
            <a:avLst>
              <a:gd name="adj1" fmla="val 29823"/>
              <a:gd name="adj2" fmla="val -957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895600" y="3733800"/>
            <a:ext cx="3581400" cy="2667000"/>
          </a:xfrm>
        </p:spPr>
        <p:txBody>
          <a:bodyPr>
            <a:normAutofit/>
          </a:bodyPr>
          <a:lstStyle/>
          <a:p>
            <a:pPr>
              <a:buNone/>
            </a:pPr>
            <a:r>
              <a:rPr lang="en-US" dirty="0" smtClean="0"/>
              <a:t>    </a:t>
            </a:r>
          </a:p>
          <a:p>
            <a:pPr>
              <a:buNone/>
            </a:pPr>
            <a:r>
              <a:rPr lang="en-US" dirty="0" smtClean="0"/>
              <a:t>machines can do a little more of the thinking work</a:t>
            </a:r>
            <a:endParaRPr lang="en-US" dirty="0"/>
          </a:p>
        </p:txBody>
      </p:sp>
      <p:sp>
        <p:nvSpPr>
          <p:cNvPr id="5" name="TextBox 4"/>
          <p:cNvSpPr txBox="1"/>
          <p:nvPr/>
        </p:nvSpPr>
        <p:spPr>
          <a:xfrm>
            <a:off x="3581400" y="1447800"/>
            <a:ext cx="2362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Semantic Web</a:t>
            </a:r>
            <a:endParaRPr lang="en-US" sz="2400" b="1" dirty="0">
              <a:solidFill>
                <a:srgbClr val="FF0000"/>
              </a:solidFill>
              <a:latin typeface="Times New Roman" pitchFamily="18" charset="0"/>
              <a:cs typeface="Times New Roman" pitchFamily="18" charset="0"/>
            </a:endParaRPr>
          </a:p>
        </p:txBody>
      </p:sp>
      <p:sp>
        <p:nvSpPr>
          <p:cNvPr id="7" name="TextBox 6"/>
          <p:cNvSpPr txBox="1"/>
          <p:nvPr/>
        </p:nvSpPr>
        <p:spPr>
          <a:xfrm>
            <a:off x="762000" y="1447800"/>
            <a:ext cx="2743200" cy="1200329"/>
          </a:xfrm>
          <a:prstGeom prst="rect">
            <a:avLst/>
          </a:prstGeom>
          <a:noFill/>
          <a:ln>
            <a:solidFill>
              <a:srgbClr val="FF0000"/>
            </a:solidFill>
          </a:ln>
        </p:spPr>
        <p:txBody>
          <a:bodyPr wrap="square" rtlCol="0">
            <a:spAutoFit/>
          </a:bodyPr>
          <a:lstStyle/>
          <a:p>
            <a:r>
              <a:rPr lang="en-US" sz="2400" b="1" dirty="0" smtClean="0"/>
              <a:t>publishing data in human readable HTML documents</a:t>
            </a:r>
            <a:endParaRPr lang="en-US" sz="2400" b="1" dirty="0"/>
          </a:p>
        </p:txBody>
      </p:sp>
      <p:sp>
        <p:nvSpPr>
          <p:cNvPr id="8" name="TextBox 7"/>
          <p:cNvSpPr txBox="1"/>
          <p:nvPr/>
        </p:nvSpPr>
        <p:spPr>
          <a:xfrm>
            <a:off x="5715000" y="1560493"/>
            <a:ext cx="2971800" cy="954107"/>
          </a:xfrm>
          <a:prstGeom prst="rect">
            <a:avLst/>
          </a:prstGeom>
          <a:noFill/>
          <a:ln>
            <a:solidFill>
              <a:srgbClr val="FF0000"/>
            </a:solidFill>
          </a:ln>
        </p:spPr>
        <p:txBody>
          <a:bodyPr wrap="square" rtlCol="0">
            <a:spAutoFit/>
          </a:bodyPr>
          <a:lstStyle/>
          <a:p>
            <a:pPr>
              <a:buNone/>
            </a:pPr>
            <a:r>
              <a:rPr lang="en-US" sz="2800" b="1" dirty="0" smtClean="0"/>
              <a:t>machine readable documents</a:t>
            </a:r>
            <a:r>
              <a:rPr lang="en-US" sz="2400" dirty="0" smtClean="0">
                <a:solidFill>
                  <a:srgbClr val="C00000"/>
                </a:solidFill>
              </a:rPr>
              <a:t>.</a:t>
            </a:r>
            <a:r>
              <a:rPr lang="en-US" sz="2400" dirty="0" smtClean="0"/>
              <a:t> </a:t>
            </a:r>
          </a:p>
        </p:txBody>
      </p:sp>
      <p:sp>
        <p:nvSpPr>
          <p:cNvPr id="9" name="Right Arrow 8"/>
          <p:cNvSpPr/>
          <p:nvPr/>
        </p:nvSpPr>
        <p:spPr>
          <a:xfrm>
            <a:off x="3733800" y="1905000"/>
            <a:ext cx="17526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8600" y="115669"/>
            <a:ext cx="4724400" cy="646331"/>
          </a:xfrm>
          <a:prstGeom prst="rect">
            <a:avLst/>
          </a:prstGeom>
          <a:noFill/>
        </p:spPr>
        <p:txBody>
          <a:bodyPr wrap="square" rtlCol="0">
            <a:spAutoFit/>
          </a:bodyPr>
          <a:lstStyle/>
          <a:p>
            <a:r>
              <a:rPr lang="en-US" sz="3600" b="1" dirty="0" smtClean="0">
                <a:solidFill>
                  <a:srgbClr val="0070C0"/>
                </a:solidFill>
                <a:latin typeface="Times New Roman" pitchFamily="18" charset="0"/>
                <a:cs typeface="Times New Roman" pitchFamily="18" charset="0"/>
              </a:rPr>
              <a:t>Semantic Web</a:t>
            </a:r>
            <a:endParaRPr lang="en-US" sz="36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Callout 9"/>
          <p:cNvSpPr/>
          <p:nvPr/>
        </p:nvSpPr>
        <p:spPr>
          <a:xfrm>
            <a:off x="2362200" y="3810000"/>
            <a:ext cx="4343400" cy="2590800"/>
          </a:xfrm>
          <a:prstGeom prst="wedgeEllipseCallout">
            <a:avLst>
              <a:gd name="adj1" fmla="val 29823"/>
              <a:gd name="adj2" fmla="val -957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895600" y="4191000"/>
            <a:ext cx="3581400" cy="2057400"/>
          </a:xfrm>
        </p:spPr>
        <p:txBody>
          <a:bodyPr>
            <a:normAutofit/>
          </a:bodyPr>
          <a:lstStyle/>
          <a:p>
            <a:pPr>
              <a:buNone/>
            </a:pPr>
            <a:r>
              <a:rPr lang="en-US" dirty="0" smtClean="0"/>
              <a:t>    </a:t>
            </a:r>
          </a:p>
          <a:p>
            <a:pPr>
              <a:buNone/>
            </a:pPr>
            <a:r>
              <a:rPr lang="en-US" dirty="0" smtClean="0"/>
              <a:t>machines can use</a:t>
            </a:r>
            <a:endParaRPr lang="en-US" dirty="0"/>
          </a:p>
        </p:txBody>
      </p:sp>
      <p:sp>
        <p:nvSpPr>
          <p:cNvPr id="5" name="TextBox 4"/>
          <p:cNvSpPr txBox="1"/>
          <p:nvPr/>
        </p:nvSpPr>
        <p:spPr>
          <a:xfrm>
            <a:off x="3581400" y="1447800"/>
            <a:ext cx="2362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Semantic Web</a:t>
            </a:r>
            <a:endParaRPr lang="en-US" sz="2400" b="1" dirty="0">
              <a:solidFill>
                <a:srgbClr val="FF0000"/>
              </a:solidFill>
              <a:latin typeface="Times New Roman" pitchFamily="18" charset="0"/>
              <a:cs typeface="Times New Roman" pitchFamily="18" charset="0"/>
            </a:endParaRPr>
          </a:p>
        </p:txBody>
      </p:sp>
      <p:sp>
        <p:nvSpPr>
          <p:cNvPr id="7" name="TextBox 6"/>
          <p:cNvSpPr txBox="1"/>
          <p:nvPr/>
        </p:nvSpPr>
        <p:spPr>
          <a:xfrm>
            <a:off x="762000" y="1447800"/>
            <a:ext cx="2743200" cy="1569660"/>
          </a:xfrm>
          <a:prstGeom prst="rect">
            <a:avLst/>
          </a:prstGeom>
          <a:noFill/>
          <a:ln>
            <a:solidFill>
              <a:srgbClr val="FF0000"/>
            </a:solidFill>
          </a:ln>
        </p:spPr>
        <p:txBody>
          <a:bodyPr wrap="square" rtlCol="0">
            <a:spAutoFit/>
          </a:bodyPr>
          <a:lstStyle/>
          <a:p>
            <a:r>
              <a:rPr lang="en-US" sz="2400" b="1" dirty="0"/>
              <a:t>contains lots of information, but </a:t>
            </a:r>
            <a:r>
              <a:rPr lang="en-US" sz="2400" b="1" dirty="0" smtClean="0"/>
              <a:t> </a:t>
            </a:r>
            <a:r>
              <a:rPr lang="en-US" sz="2400" b="1" dirty="0"/>
              <a:t>the raw data itself isn't available</a:t>
            </a:r>
          </a:p>
        </p:txBody>
      </p:sp>
      <p:sp>
        <p:nvSpPr>
          <p:cNvPr id="8" name="TextBox 7"/>
          <p:cNvSpPr txBox="1"/>
          <p:nvPr/>
        </p:nvSpPr>
        <p:spPr>
          <a:xfrm>
            <a:off x="5715000" y="1560493"/>
            <a:ext cx="2971800" cy="523220"/>
          </a:xfrm>
          <a:prstGeom prst="rect">
            <a:avLst/>
          </a:prstGeom>
          <a:noFill/>
          <a:ln>
            <a:solidFill>
              <a:srgbClr val="FF0000"/>
            </a:solidFill>
          </a:ln>
        </p:spPr>
        <p:txBody>
          <a:bodyPr wrap="square" rtlCol="0">
            <a:spAutoFit/>
          </a:bodyPr>
          <a:lstStyle/>
          <a:p>
            <a:pPr>
              <a:buNone/>
            </a:pPr>
            <a:r>
              <a:rPr lang="en-US" sz="2800" b="1" dirty="0" smtClean="0"/>
              <a:t>Databases</a:t>
            </a:r>
            <a:endParaRPr lang="en-US" sz="2400" dirty="0" smtClean="0"/>
          </a:p>
        </p:txBody>
      </p:sp>
      <p:sp>
        <p:nvSpPr>
          <p:cNvPr id="9" name="Right Arrow 8"/>
          <p:cNvSpPr/>
          <p:nvPr/>
        </p:nvSpPr>
        <p:spPr>
          <a:xfrm>
            <a:off x="3733800" y="1905000"/>
            <a:ext cx="17526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8600" y="115669"/>
            <a:ext cx="4724400" cy="646331"/>
          </a:xfrm>
          <a:prstGeom prst="rect">
            <a:avLst/>
          </a:prstGeom>
          <a:noFill/>
        </p:spPr>
        <p:txBody>
          <a:bodyPr wrap="square" rtlCol="0">
            <a:spAutoFit/>
          </a:bodyPr>
          <a:lstStyle/>
          <a:p>
            <a:r>
              <a:rPr lang="en-US" sz="3600" b="1" dirty="0" smtClean="0">
                <a:solidFill>
                  <a:srgbClr val="0070C0"/>
                </a:solidFill>
                <a:latin typeface="Times New Roman" pitchFamily="18" charset="0"/>
                <a:cs typeface="Times New Roman" pitchFamily="18" charset="0"/>
              </a:rPr>
              <a:t>Today Web</a:t>
            </a:r>
            <a:endParaRPr lang="en-US" sz="36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en-US" sz="2400" b="1" dirty="0" smtClean="0"/>
              <a:t>semantic web </a:t>
            </a:r>
            <a:r>
              <a:rPr lang="en-US" sz="2400" b="1" dirty="0" smtClean="0">
                <a:solidFill>
                  <a:srgbClr val="0070C0"/>
                </a:solidFill>
              </a:rPr>
              <a:t>seeks to change the scope of the internet with regard this problem in a number of ways:</a:t>
            </a:r>
            <a:endParaRPr lang="en-US" sz="2400" b="1" dirty="0">
              <a:solidFill>
                <a:srgbClr val="0070C0"/>
              </a:solidFill>
            </a:endParaRPr>
          </a:p>
        </p:txBody>
      </p:sp>
      <p:sp>
        <p:nvSpPr>
          <p:cNvPr id="3" name="Content Placeholder 2"/>
          <p:cNvSpPr>
            <a:spLocks noGrp="1"/>
          </p:cNvSpPr>
          <p:nvPr>
            <p:ph idx="1"/>
          </p:nvPr>
        </p:nvSpPr>
        <p:spPr/>
        <p:txBody>
          <a:bodyPr>
            <a:normAutofit/>
          </a:bodyPr>
          <a:lstStyle/>
          <a:p>
            <a:pPr lvl="0"/>
            <a:r>
              <a:rPr lang="en-US" dirty="0" smtClean="0"/>
              <a:t>Opening </a:t>
            </a:r>
            <a:r>
              <a:rPr lang="en-US" dirty="0"/>
              <a:t>up the web of data to artificial intelligence processes (getting the web to do a bit of thinking for us).</a:t>
            </a:r>
          </a:p>
          <a:p>
            <a:pPr lvl="0"/>
            <a:r>
              <a:rPr lang="en-US" dirty="0"/>
              <a:t>Encouraging companies, </a:t>
            </a:r>
            <a:r>
              <a:rPr lang="en-US" dirty="0" smtClean="0"/>
              <a:t>organizations </a:t>
            </a:r>
            <a:r>
              <a:rPr lang="en-US" dirty="0"/>
              <a:t>and individuals to publish their data freely, in an </a:t>
            </a:r>
            <a:r>
              <a:rPr lang="en-US" dirty="0" smtClean="0"/>
              <a:t>open </a:t>
            </a:r>
            <a:r>
              <a:rPr lang="en-US" dirty="0"/>
              <a:t>standard format.</a:t>
            </a:r>
          </a:p>
          <a:p>
            <a:pPr lvl="0"/>
            <a:r>
              <a:rPr lang="en-US" dirty="0"/>
              <a:t>Encouraging businesses to use data already available on the web (data give/take).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lational database vs graph database"/>
          <p:cNvPicPr/>
          <p:nvPr/>
        </p:nvPicPr>
        <p:blipFill>
          <a:blip r:embed="rId2"/>
          <a:srcRect/>
          <a:stretch>
            <a:fillRect/>
          </a:stretch>
        </p:blipFill>
        <p:spPr bwMode="auto">
          <a:xfrm>
            <a:off x="457200" y="1143000"/>
            <a:ext cx="8229600" cy="4800600"/>
          </a:xfrm>
          <a:prstGeom prst="rect">
            <a:avLst/>
          </a:prstGeom>
          <a:noFill/>
          <a:ln w="9525">
            <a:noFill/>
            <a:miter lim="800000"/>
            <a:headEnd/>
            <a:tailEnd/>
          </a:ln>
        </p:spPr>
      </p:pic>
      <p:sp>
        <p:nvSpPr>
          <p:cNvPr id="5" name="TextBox 4"/>
          <p:cNvSpPr txBox="1"/>
          <p:nvPr/>
        </p:nvSpPr>
        <p:spPr>
          <a:xfrm>
            <a:off x="533400" y="5983069"/>
            <a:ext cx="2057400" cy="646331"/>
          </a:xfrm>
          <a:prstGeom prst="rect">
            <a:avLst/>
          </a:prstGeom>
          <a:noFill/>
        </p:spPr>
        <p:txBody>
          <a:bodyPr wrap="square" rtlCol="0">
            <a:spAutoFit/>
          </a:bodyPr>
          <a:lstStyle/>
          <a:p>
            <a:pPr algn="ctr"/>
            <a:r>
              <a:rPr lang="en-US" dirty="0" smtClean="0">
                <a:solidFill>
                  <a:srgbClr val="FF0000"/>
                </a:solidFill>
              </a:rPr>
              <a:t>For example </a:t>
            </a:r>
            <a:r>
              <a:rPr lang="en-US" b="1" dirty="0" err="1">
                <a:solidFill>
                  <a:srgbClr val="FF0000"/>
                </a:solidFill>
              </a:rPr>
              <a:t>MySQL</a:t>
            </a:r>
            <a:r>
              <a:rPr lang="en-US" b="1" dirty="0">
                <a:solidFill>
                  <a:srgbClr val="FF0000"/>
                </a:solidFill>
              </a:rPr>
              <a:t>, MS SQL</a:t>
            </a:r>
          </a:p>
        </p:txBody>
      </p:sp>
      <p:sp>
        <p:nvSpPr>
          <p:cNvPr id="6" name="TextBox 5"/>
          <p:cNvSpPr txBox="1"/>
          <p:nvPr/>
        </p:nvSpPr>
        <p:spPr>
          <a:xfrm>
            <a:off x="3124200" y="6019800"/>
            <a:ext cx="2057400" cy="369332"/>
          </a:xfrm>
          <a:prstGeom prst="rect">
            <a:avLst/>
          </a:prstGeom>
          <a:noFill/>
        </p:spPr>
        <p:txBody>
          <a:bodyPr wrap="square" rtlCol="0">
            <a:spAutoFit/>
          </a:bodyPr>
          <a:lstStyle/>
          <a:p>
            <a:pPr algn="ctr"/>
            <a:r>
              <a:rPr lang="en-US" dirty="0" smtClean="0">
                <a:solidFill>
                  <a:srgbClr val="FF0000"/>
                </a:solidFill>
              </a:rPr>
              <a:t>For example </a:t>
            </a:r>
            <a:r>
              <a:rPr lang="en-US" b="1" dirty="0" smtClean="0">
                <a:solidFill>
                  <a:srgbClr val="FF0000"/>
                </a:solidFill>
              </a:rPr>
              <a:t>XML</a:t>
            </a:r>
            <a:endParaRPr lang="en-US" b="1" dirty="0">
              <a:solidFill>
                <a:srgbClr val="FF0000"/>
              </a:solidFill>
            </a:endParaRPr>
          </a:p>
        </p:txBody>
      </p:sp>
      <p:sp>
        <p:nvSpPr>
          <p:cNvPr id="7" name="Rectangle 6"/>
          <p:cNvSpPr/>
          <p:nvPr/>
        </p:nvSpPr>
        <p:spPr>
          <a:xfrm>
            <a:off x="197030" y="152400"/>
            <a:ext cx="3628686" cy="584775"/>
          </a:xfrm>
          <a:prstGeom prst="rect">
            <a:avLst/>
          </a:prstGeom>
        </p:spPr>
        <p:txBody>
          <a:bodyPr wrap="none">
            <a:spAutoFit/>
          </a:bodyPr>
          <a:lstStyle/>
          <a:p>
            <a:r>
              <a:rPr lang="en-US" sz="3200" b="1" dirty="0"/>
              <a:t>The Graph Database</a:t>
            </a:r>
          </a:p>
        </p:txBody>
      </p:sp>
      <p:grpSp>
        <p:nvGrpSpPr>
          <p:cNvPr id="2" name="Group 9"/>
          <p:cNvGrpSpPr/>
          <p:nvPr/>
        </p:nvGrpSpPr>
        <p:grpSpPr>
          <a:xfrm>
            <a:off x="3810000" y="3276600"/>
            <a:ext cx="4953000" cy="3581400"/>
            <a:chOff x="3810000" y="3276600"/>
            <a:chExt cx="4953000" cy="3581400"/>
          </a:xfrm>
        </p:grpSpPr>
        <p:sp>
          <p:nvSpPr>
            <p:cNvPr id="8" name="Oval Callout 7"/>
            <p:cNvSpPr/>
            <p:nvPr/>
          </p:nvSpPr>
          <p:spPr>
            <a:xfrm>
              <a:off x="3810000" y="3276600"/>
              <a:ext cx="4953000" cy="3581400"/>
            </a:xfrm>
            <a:prstGeom prst="wedgeEllipseCallout">
              <a:avLst>
                <a:gd name="adj1" fmla="val -53216"/>
                <a:gd name="adj2" fmla="val -674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95800" y="4261009"/>
              <a:ext cx="4191000" cy="2215991"/>
            </a:xfrm>
            <a:prstGeom prst="rect">
              <a:avLst/>
            </a:prstGeom>
            <a:noFill/>
          </p:spPr>
          <p:txBody>
            <a:bodyPr wrap="square" rtlCol="0">
              <a:spAutoFit/>
            </a:bodyPr>
            <a:lstStyle/>
            <a:p>
              <a:r>
                <a:rPr lang="en-US" sz="2000" b="1" dirty="0">
                  <a:solidFill>
                    <a:srgbClr val="FFFF00"/>
                  </a:solidFill>
                </a:rPr>
                <a:t>For example, take an XML document. An XML document typically contains nodes of information each with a parent node. At the root of the document is the highest level node, which has no parent.</a:t>
              </a:r>
            </a:p>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lational database vs graph database"/>
          <p:cNvPicPr/>
          <p:nvPr/>
        </p:nvPicPr>
        <p:blipFill>
          <a:blip r:embed="rId2"/>
          <a:srcRect/>
          <a:stretch>
            <a:fillRect/>
          </a:stretch>
        </p:blipFill>
        <p:spPr bwMode="auto">
          <a:xfrm>
            <a:off x="457200" y="1143000"/>
            <a:ext cx="8229600" cy="4800600"/>
          </a:xfrm>
          <a:prstGeom prst="rect">
            <a:avLst/>
          </a:prstGeom>
          <a:noFill/>
          <a:ln w="9525">
            <a:noFill/>
            <a:miter lim="800000"/>
            <a:headEnd/>
            <a:tailEnd/>
          </a:ln>
        </p:spPr>
      </p:pic>
      <p:sp>
        <p:nvSpPr>
          <p:cNvPr id="5" name="TextBox 4"/>
          <p:cNvSpPr txBox="1"/>
          <p:nvPr/>
        </p:nvSpPr>
        <p:spPr>
          <a:xfrm>
            <a:off x="533400" y="5983069"/>
            <a:ext cx="2057400" cy="646331"/>
          </a:xfrm>
          <a:prstGeom prst="rect">
            <a:avLst/>
          </a:prstGeom>
          <a:noFill/>
        </p:spPr>
        <p:txBody>
          <a:bodyPr wrap="square" rtlCol="0">
            <a:spAutoFit/>
          </a:bodyPr>
          <a:lstStyle/>
          <a:p>
            <a:pPr algn="ctr"/>
            <a:r>
              <a:rPr lang="en-US" dirty="0" smtClean="0">
                <a:solidFill>
                  <a:srgbClr val="FF0000"/>
                </a:solidFill>
              </a:rPr>
              <a:t>For example </a:t>
            </a:r>
            <a:r>
              <a:rPr lang="en-US" b="1" dirty="0" err="1">
                <a:solidFill>
                  <a:srgbClr val="FF0000"/>
                </a:solidFill>
              </a:rPr>
              <a:t>MySQL</a:t>
            </a:r>
            <a:r>
              <a:rPr lang="en-US" b="1" dirty="0">
                <a:solidFill>
                  <a:srgbClr val="FF0000"/>
                </a:solidFill>
              </a:rPr>
              <a:t>, MS SQL</a:t>
            </a:r>
          </a:p>
        </p:txBody>
      </p:sp>
      <p:sp>
        <p:nvSpPr>
          <p:cNvPr id="6" name="TextBox 5"/>
          <p:cNvSpPr txBox="1"/>
          <p:nvPr/>
        </p:nvSpPr>
        <p:spPr>
          <a:xfrm>
            <a:off x="3124200" y="6019800"/>
            <a:ext cx="2057400" cy="369332"/>
          </a:xfrm>
          <a:prstGeom prst="rect">
            <a:avLst/>
          </a:prstGeom>
          <a:noFill/>
        </p:spPr>
        <p:txBody>
          <a:bodyPr wrap="square" rtlCol="0">
            <a:spAutoFit/>
          </a:bodyPr>
          <a:lstStyle/>
          <a:p>
            <a:pPr algn="ctr"/>
            <a:r>
              <a:rPr lang="en-US" dirty="0" smtClean="0">
                <a:solidFill>
                  <a:srgbClr val="FF0000"/>
                </a:solidFill>
              </a:rPr>
              <a:t>For example </a:t>
            </a:r>
            <a:r>
              <a:rPr lang="en-US" b="1" dirty="0" smtClean="0">
                <a:solidFill>
                  <a:srgbClr val="FF0000"/>
                </a:solidFill>
              </a:rPr>
              <a:t>XML</a:t>
            </a:r>
            <a:endParaRPr lang="en-US" b="1" dirty="0">
              <a:solidFill>
                <a:srgbClr val="FF0000"/>
              </a:solidFill>
            </a:endParaRPr>
          </a:p>
        </p:txBody>
      </p:sp>
      <p:sp>
        <p:nvSpPr>
          <p:cNvPr id="7" name="Rectangle 6"/>
          <p:cNvSpPr/>
          <p:nvPr/>
        </p:nvSpPr>
        <p:spPr>
          <a:xfrm>
            <a:off x="197030" y="152400"/>
            <a:ext cx="3628686" cy="584775"/>
          </a:xfrm>
          <a:prstGeom prst="rect">
            <a:avLst/>
          </a:prstGeom>
        </p:spPr>
        <p:txBody>
          <a:bodyPr wrap="none">
            <a:spAutoFit/>
          </a:bodyPr>
          <a:lstStyle/>
          <a:p>
            <a:r>
              <a:rPr lang="en-US" sz="3200" b="1" dirty="0"/>
              <a:t>The Graph Database</a:t>
            </a:r>
          </a:p>
        </p:txBody>
      </p:sp>
      <p:grpSp>
        <p:nvGrpSpPr>
          <p:cNvPr id="2" name="Group 10"/>
          <p:cNvGrpSpPr/>
          <p:nvPr/>
        </p:nvGrpSpPr>
        <p:grpSpPr>
          <a:xfrm>
            <a:off x="457200" y="3276600"/>
            <a:ext cx="4953000" cy="3581400"/>
            <a:chOff x="3810000" y="3276600"/>
            <a:chExt cx="4953000" cy="3581400"/>
          </a:xfrm>
        </p:grpSpPr>
        <p:sp>
          <p:nvSpPr>
            <p:cNvPr id="12" name="Oval Callout 11"/>
            <p:cNvSpPr/>
            <p:nvPr/>
          </p:nvSpPr>
          <p:spPr>
            <a:xfrm>
              <a:off x="3810000" y="3276600"/>
              <a:ext cx="4953000" cy="3581400"/>
            </a:xfrm>
            <a:prstGeom prst="wedgeEllipseCallout">
              <a:avLst>
                <a:gd name="adj1" fmla="val 72383"/>
                <a:gd name="adj2" fmla="val -686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95800" y="4261009"/>
              <a:ext cx="4191000" cy="2215991"/>
            </a:xfrm>
            <a:prstGeom prst="rect">
              <a:avLst/>
            </a:prstGeom>
            <a:noFill/>
          </p:spPr>
          <p:txBody>
            <a:bodyPr wrap="square" rtlCol="0">
              <a:spAutoFit/>
            </a:bodyPr>
            <a:lstStyle/>
            <a:p>
              <a:r>
                <a:rPr lang="en-US" sz="2000" b="1" dirty="0" smtClean="0">
                  <a:solidFill>
                    <a:srgbClr val="FFFF00"/>
                  </a:solidFill>
                </a:rPr>
                <a:t>there </a:t>
              </a:r>
              <a:r>
                <a:rPr lang="en-US" sz="2000" b="1" dirty="0">
                  <a:solidFill>
                    <a:srgbClr val="FFFF00"/>
                  </a:solidFill>
                </a:rPr>
                <a:t>is no concept of roots (or a hierarchy). A graph consists of resources related to other resources, with no single resource having any particular intrinsic importance over another.</a:t>
              </a:r>
            </a:p>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www.linkeddatatools.com/images/example_graph.png"/>
          <p:cNvPicPr/>
          <p:nvPr/>
        </p:nvPicPr>
        <p:blipFill>
          <a:blip r:embed="rId2"/>
          <a:srcRect/>
          <a:stretch>
            <a:fillRect/>
          </a:stretch>
        </p:blipFill>
        <p:spPr bwMode="auto">
          <a:xfrm>
            <a:off x="1295400" y="3505200"/>
            <a:ext cx="7086600" cy="3028950"/>
          </a:xfrm>
          <a:prstGeom prst="rect">
            <a:avLst/>
          </a:prstGeom>
          <a:noFill/>
          <a:ln w="9525">
            <a:noFill/>
            <a:miter lim="800000"/>
            <a:headEnd/>
            <a:tailEnd/>
          </a:ln>
        </p:spPr>
      </p:pic>
      <p:sp>
        <p:nvSpPr>
          <p:cNvPr id="2" name="Title 1"/>
          <p:cNvSpPr>
            <a:spLocks noGrp="1"/>
          </p:cNvSpPr>
          <p:nvPr>
            <p:ph type="title"/>
          </p:nvPr>
        </p:nvSpPr>
        <p:spPr>
          <a:xfrm>
            <a:off x="228600" y="0"/>
            <a:ext cx="8229600" cy="563562"/>
          </a:xfrm>
        </p:spPr>
        <p:txBody>
          <a:bodyPr>
            <a:normAutofit fontScale="90000"/>
          </a:bodyPr>
          <a:lstStyle/>
          <a:p>
            <a:pPr algn="l"/>
            <a:r>
              <a:rPr lang="en-US" b="1" dirty="0" smtClean="0"/>
              <a:t/>
            </a:r>
            <a:br>
              <a:rPr lang="en-US" b="1" dirty="0" smtClean="0"/>
            </a:br>
            <a:r>
              <a:rPr lang="en-US" sz="4000" b="1" dirty="0" smtClean="0"/>
              <a:t>An Example Of A Data Graph</a:t>
            </a:r>
            <a:r>
              <a:rPr lang="en-US" b="1" dirty="0"/>
              <a:t/>
            </a:r>
            <a:br>
              <a:rPr lang="en-US" b="1" dirty="0"/>
            </a:br>
            <a:endParaRPr lang="en-US" dirty="0"/>
          </a:p>
        </p:txBody>
      </p:sp>
      <p:sp>
        <p:nvSpPr>
          <p:cNvPr id="3" name="Content Placeholder 2"/>
          <p:cNvSpPr>
            <a:spLocks noGrp="1"/>
          </p:cNvSpPr>
          <p:nvPr>
            <p:ph idx="1"/>
          </p:nvPr>
        </p:nvSpPr>
        <p:spPr>
          <a:xfrm>
            <a:off x="457200" y="1295400"/>
            <a:ext cx="8229600" cy="1600200"/>
          </a:xfrm>
        </p:spPr>
        <p:txBody>
          <a:bodyPr/>
          <a:lstStyle/>
          <a:p>
            <a:pPr>
              <a:buNone/>
            </a:pPr>
            <a:r>
              <a:rPr lang="en-US" dirty="0" smtClean="0"/>
              <a:t>    </a:t>
            </a:r>
            <a:r>
              <a:rPr lang="en-US" dirty="0" err="1" smtClean="0">
                <a:solidFill>
                  <a:srgbClr val="FF0000"/>
                </a:solidFill>
              </a:rPr>
              <a:t>Bengie</a:t>
            </a:r>
            <a:r>
              <a:rPr lang="en-US" dirty="0" smtClean="0">
                <a:solidFill>
                  <a:srgbClr val="FF0000"/>
                </a:solidFill>
              </a:rPr>
              <a:t> </a:t>
            </a:r>
            <a:r>
              <a:rPr lang="en-US" dirty="0">
                <a:solidFill>
                  <a:srgbClr val="FF0000"/>
                </a:solidFill>
              </a:rPr>
              <a:t>is a dog.</a:t>
            </a:r>
            <a:br>
              <a:rPr lang="en-US" dirty="0">
                <a:solidFill>
                  <a:srgbClr val="FF0000"/>
                </a:solidFill>
              </a:rPr>
            </a:br>
            <a:r>
              <a:rPr lang="en-US" dirty="0">
                <a:solidFill>
                  <a:srgbClr val="00B050"/>
                </a:solidFill>
              </a:rPr>
              <a:t>Bonnie is a cat.</a:t>
            </a:r>
            <a:r>
              <a:rPr lang="en-US" dirty="0">
                <a:solidFill>
                  <a:srgbClr val="FF0000"/>
                </a:solidFill>
              </a:rPr>
              <a:t/>
            </a:r>
            <a:br>
              <a:rPr lang="en-US" dirty="0">
                <a:solidFill>
                  <a:srgbClr val="FF0000"/>
                </a:solidFill>
              </a:rPr>
            </a:br>
            <a:r>
              <a:rPr lang="en-US" dirty="0" err="1">
                <a:solidFill>
                  <a:srgbClr val="7030A0"/>
                </a:solidFill>
              </a:rPr>
              <a:t>Bengie</a:t>
            </a:r>
            <a:r>
              <a:rPr lang="en-US" dirty="0">
                <a:solidFill>
                  <a:srgbClr val="7030A0"/>
                </a:solidFill>
              </a:rPr>
              <a:t> and Bonnie are friends.</a:t>
            </a:r>
          </a:p>
          <a:p>
            <a:endParaRPr lang="en-US" dirty="0"/>
          </a:p>
        </p:txBody>
      </p:sp>
      <p:sp>
        <p:nvSpPr>
          <p:cNvPr id="4" name="Rectangle 3"/>
          <p:cNvSpPr/>
          <p:nvPr/>
        </p:nvSpPr>
        <p:spPr>
          <a:xfrm>
            <a:off x="685800" y="762000"/>
            <a:ext cx="7086600" cy="369332"/>
          </a:xfrm>
          <a:prstGeom prst="rect">
            <a:avLst/>
          </a:prstGeom>
        </p:spPr>
        <p:txBody>
          <a:bodyPr wrap="square">
            <a:spAutoFit/>
          </a:bodyPr>
          <a:lstStyle/>
          <a:p>
            <a:r>
              <a:rPr lang="en-US" b="1" dirty="0"/>
              <a:t>look at a series of statements about how things relate to each other </a:t>
            </a:r>
          </a:p>
        </p:txBody>
      </p:sp>
      <p:sp>
        <p:nvSpPr>
          <p:cNvPr id="5" name="Rectangle 4"/>
          <p:cNvSpPr/>
          <p:nvPr/>
        </p:nvSpPr>
        <p:spPr>
          <a:xfrm>
            <a:off x="914400" y="3212068"/>
            <a:ext cx="6705600" cy="369332"/>
          </a:xfrm>
          <a:prstGeom prst="rect">
            <a:avLst/>
          </a:prstGeom>
        </p:spPr>
        <p:txBody>
          <a:bodyPr wrap="square">
            <a:spAutoFit/>
          </a:bodyPr>
          <a:lstStyle/>
          <a:p>
            <a:r>
              <a:rPr lang="en-US" b="1" dirty="0"/>
              <a:t>Using these three simple statements, let's turn this into a data graph</a:t>
            </a:r>
          </a:p>
        </p:txBody>
      </p:sp>
      <p:grpSp>
        <p:nvGrpSpPr>
          <p:cNvPr id="7" name="Group 10"/>
          <p:cNvGrpSpPr/>
          <p:nvPr/>
        </p:nvGrpSpPr>
        <p:grpSpPr>
          <a:xfrm>
            <a:off x="6553200" y="1447800"/>
            <a:ext cx="1905000" cy="1219200"/>
            <a:chOff x="6553200" y="1447800"/>
            <a:chExt cx="1905000" cy="1219200"/>
          </a:xfrm>
        </p:grpSpPr>
        <p:sp>
          <p:nvSpPr>
            <p:cNvPr id="10" name="Oval Callout 9"/>
            <p:cNvSpPr/>
            <p:nvPr/>
          </p:nvSpPr>
          <p:spPr>
            <a:xfrm>
              <a:off x="6553200" y="1447800"/>
              <a:ext cx="1676400" cy="1219200"/>
            </a:xfrm>
            <a:prstGeom prst="wedgeEllipseCallout">
              <a:avLst>
                <a:gd name="adj1" fmla="val -233650"/>
                <a:gd name="adj2" fmla="val 2223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Callout 7"/>
            <p:cNvSpPr/>
            <p:nvPr/>
          </p:nvSpPr>
          <p:spPr>
            <a:xfrm>
              <a:off x="6553200" y="1447800"/>
              <a:ext cx="1676400" cy="1219200"/>
            </a:xfrm>
            <a:prstGeom prst="wedgeEllipseCallout">
              <a:avLst>
                <a:gd name="adj1" fmla="val -25304"/>
                <a:gd name="adj2" fmla="val 2247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629400" y="1715869"/>
              <a:ext cx="1828800" cy="646331"/>
            </a:xfrm>
            <a:prstGeom prst="rect">
              <a:avLst/>
            </a:prstGeom>
            <a:noFill/>
          </p:spPr>
          <p:txBody>
            <a:bodyPr wrap="square" rtlCol="0">
              <a:spAutoFit/>
            </a:bodyPr>
            <a:lstStyle/>
            <a:p>
              <a:r>
                <a:rPr lang="en-US" b="1" dirty="0" smtClean="0">
                  <a:solidFill>
                    <a:srgbClr val="FFFF00"/>
                  </a:solidFill>
                </a:rPr>
                <a:t>We can see that our two </a:t>
              </a:r>
              <a:r>
                <a:rPr lang="en-US" b="1" i="1" dirty="0" smtClean="0">
                  <a:solidFill>
                    <a:srgbClr val="FFFF00"/>
                  </a:solidFill>
                </a:rPr>
                <a:t>things</a:t>
              </a:r>
              <a:endParaRPr lang="en-US" b="1" dirty="0">
                <a:solidFill>
                  <a:srgbClr val="FFFF00"/>
                </a:solidFill>
              </a:endParaRPr>
            </a:p>
          </p:txBody>
        </p:sp>
      </p:grpSp>
      <p:grpSp>
        <p:nvGrpSpPr>
          <p:cNvPr id="11" name="Group 18"/>
          <p:cNvGrpSpPr/>
          <p:nvPr/>
        </p:nvGrpSpPr>
        <p:grpSpPr>
          <a:xfrm>
            <a:off x="4267200" y="762000"/>
            <a:ext cx="2490216" cy="1447800"/>
            <a:chOff x="4267200" y="762000"/>
            <a:chExt cx="2490216" cy="1447800"/>
          </a:xfrm>
        </p:grpSpPr>
        <p:sp>
          <p:nvSpPr>
            <p:cNvPr id="17" name="Oval Callout 16"/>
            <p:cNvSpPr/>
            <p:nvPr/>
          </p:nvSpPr>
          <p:spPr>
            <a:xfrm>
              <a:off x="4343400" y="838200"/>
              <a:ext cx="2414016" cy="1219200"/>
            </a:xfrm>
            <a:prstGeom prst="wedgeEllipseCallout">
              <a:avLst>
                <a:gd name="adj1" fmla="val -126446"/>
                <a:gd name="adj2" fmla="val 3145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7"/>
            <p:cNvGrpSpPr/>
            <p:nvPr/>
          </p:nvGrpSpPr>
          <p:grpSpPr>
            <a:xfrm>
              <a:off x="4267200" y="762000"/>
              <a:ext cx="2438400" cy="1447800"/>
              <a:chOff x="4267200" y="762000"/>
              <a:chExt cx="2438400" cy="1447800"/>
            </a:xfrm>
          </p:grpSpPr>
          <p:sp>
            <p:nvSpPr>
              <p:cNvPr id="13" name="Oval Callout 12"/>
              <p:cNvSpPr/>
              <p:nvPr/>
            </p:nvSpPr>
            <p:spPr>
              <a:xfrm>
                <a:off x="4267200" y="914400"/>
                <a:ext cx="2414016" cy="1219200"/>
              </a:xfrm>
              <a:prstGeom prst="wedgeEllipseCallout">
                <a:avLst>
                  <a:gd name="adj1" fmla="val -132035"/>
                  <a:gd name="adj2" fmla="val 2211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Callout 13"/>
              <p:cNvSpPr/>
              <p:nvPr/>
            </p:nvSpPr>
            <p:spPr>
              <a:xfrm>
                <a:off x="4267200" y="762000"/>
                <a:ext cx="2414016" cy="1447800"/>
              </a:xfrm>
              <a:prstGeom prst="wedgeEllipseCallout">
                <a:avLst>
                  <a:gd name="adj1" fmla="val -22423"/>
                  <a:gd name="adj2" fmla="val 210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29328" y="914400"/>
                <a:ext cx="2176272" cy="1200329"/>
              </a:xfrm>
              <a:prstGeom prst="rect">
                <a:avLst/>
              </a:prstGeom>
              <a:noFill/>
            </p:spPr>
            <p:txBody>
              <a:bodyPr wrap="square" rtlCol="0">
                <a:spAutoFit/>
              </a:bodyPr>
              <a:lstStyle/>
              <a:p>
                <a:r>
                  <a:rPr lang="en-US" dirty="0" smtClean="0">
                    <a:solidFill>
                      <a:srgbClr val="FFFF00"/>
                    </a:solidFill>
                  </a:rPr>
                  <a:t>We can see the </a:t>
                </a:r>
                <a:r>
                  <a:rPr lang="en-US" i="1" dirty="0" smtClean="0">
                    <a:solidFill>
                      <a:srgbClr val="FFFF00"/>
                    </a:solidFill>
                  </a:rPr>
                  <a:t>properties</a:t>
                </a:r>
                <a:r>
                  <a:rPr lang="en-US" dirty="0" smtClean="0">
                    <a:solidFill>
                      <a:srgbClr val="FFFF00"/>
                    </a:solidFill>
                  </a:rPr>
                  <a:t> </a:t>
                </a:r>
              </a:p>
              <a:p>
                <a:r>
                  <a:rPr lang="en-US" b="1" dirty="0" smtClean="0">
                    <a:solidFill>
                      <a:srgbClr val="FFFF00"/>
                    </a:solidFill>
                  </a:rPr>
                  <a:t>name</a:t>
                </a:r>
                <a:r>
                  <a:rPr lang="en-US" dirty="0" smtClean="0">
                    <a:solidFill>
                      <a:srgbClr val="FFFF00"/>
                    </a:solidFill>
                  </a:rPr>
                  <a:t>, </a:t>
                </a:r>
                <a:r>
                  <a:rPr lang="en-US" b="1" dirty="0" err="1" smtClean="0">
                    <a:solidFill>
                      <a:srgbClr val="FFFF00"/>
                    </a:solidFill>
                  </a:rPr>
                  <a:t>animalType</a:t>
                </a:r>
                <a:r>
                  <a:rPr lang="en-US" dirty="0" smtClean="0">
                    <a:solidFill>
                      <a:srgbClr val="FFFF00"/>
                    </a:solidFill>
                  </a:rPr>
                  <a:t> and </a:t>
                </a:r>
                <a:r>
                  <a:rPr lang="en-US" b="1" dirty="0" err="1" smtClean="0">
                    <a:solidFill>
                      <a:srgbClr val="FFFF00"/>
                    </a:solidFill>
                  </a:rPr>
                  <a:t>friendsWith</a:t>
                </a:r>
                <a:r>
                  <a:rPr lang="en-US" dirty="0" smtClean="0">
                    <a:solidFill>
                      <a:srgbClr val="FFFF00"/>
                    </a:solidFill>
                  </a:rPr>
                  <a:t>.</a:t>
                </a:r>
                <a:endParaRPr lang="en-US" dirty="0">
                  <a:solidFill>
                    <a:srgbClr val="FFFF00"/>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US" b="1" dirty="0"/>
              <a:t>Important Point</a:t>
            </a:r>
            <a:r>
              <a:rPr lang="en-US" dirty="0"/>
              <a:t> The arrows in the </a:t>
            </a:r>
            <a:r>
              <a:rPr lang="en-US" dirty="0" smtClean="0"/>
              <a:t>previous  </a:t>
            </a:r>
            <a:r>
              <a:rPr lang="en-US" dirty="0"/>
              <a:t>diagram are </a:t>
            </a:r>
            <a:r>
              <a:rPr lang="en-US" b="1" i="1" dirty="0">
                <a:solidFill>
                  <a:srgbClr val="FF0000"/>
                </a:solidFill>
              </a:rPr>
              <a:t>properties</a:t>
            </a:r>
            <a:r>
              <a:rPr lang="en-US" dirty="0"/>
              <a:t>, sometimes </a:t>
            </a:r>
            <a:r>
              <a:rPr lang="en-US" dirty="0" smtClean="0"/>
              <a:t>called </a:t>
            </a:r>
            <a:r>
              <a:rPr lang="en-US" b="1" i="1" dirty="0">
                <a:solidFill>
                  <a:srgbClr val="FF0000"/>
                </a:solidFill>
              </a:rPr>
              <a:t>predicates</a:t>
            </a:r>
            <a:r>
              <a:rPr lang="en-US" dirty="0" smtClean="0"/>
              <a:t>.</a:t>
            </a:r>
          </a:p>
          <a:p>
            <a:pPr>
              <a:buNone/>
            </a:pPr>
            <a:endParaRPr lang="en-US" dirty="0" smtClean="0"/>
          </a:p>
          <a:p>
            <a:r>
              <a:rPr lang="en-US" dirty="0" smtClean="0"/>
              <a:t> </a:t>
            </a:r>
            <a:r>
              <a:rPr lang="en-US" dirty="0"/>
              <a:t>Remember for now that the terms </a:t>
            </a:r>
            <a:r>
              <a:rPr lang="en-US" b="1" i="1" dirty="0">
                <a:solidFill>
                  <a:srgbClr val="FF0000"/>
                </a:solidFill>
              </a:rPr>
              <a:t>property</a:t>
            </a:r>
            <a:r>
              <a:rPr lang="en-US" b="1" dirty="0">
                <a:solidFill>
                  <a:srgbClr val="FF0000"/>
                </a:solidFill>
              </a:rPr>
              <a:t> and </a:t>
            </a:r>
            <a:r>
              <a:rPr lang="en-US" b="1" i="1" dirty="0">
                <a:solidFill>
                  <a:srgbClr val="FF0000"/>
                </a:solidFill>
              </a:rPr>
              <a:t>predicate</a:t>
            </a:r>
            <a:r>
              <a:rPr lang="en-US" b="1" dirty="0">
                <a:solidFill>
                  <a:srgbClr val="FF0000"/>
                </a:solidFill>
              </a:rPr>
              <a:t> </a:t>
            </a:r>
            <a:r>
              <a:rPr lang="en-US" dirty="0"/>
              <a:t>are </a:t>
            </a:r>
            <a:r>
              <a:rPr lang="en-US" b="1" dirty="0" err="1"/>
              <a:t>interchangable</a:t>
            </a:r>
            <a:r>
              <a:rPr lang="en-US" dirty="0"/>
              <a:t>, and that it is the arrows that describe the properties in the graph.</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pPr algn="l"/>
            <a:r>
              <a:rPr lang="en-US" dirty="0" smtClean="0"/>
              <a:t>RDF</a:t>
            </a:r>
            <a:endParaRPr lang="en-US" dirty="0"/>
          </a:p>
        </p:txBody>
      </p:sp>
      <p:sp>
        <p:nvSpPr>
          <p:cNvPr id="3" name="Content Placeholder 2"/>
          <p:cNvSpPr>
            <a:spLocks noGrp="1"/>
          </p:cNvSpPr>
          <p:nvPr>
            <p:ph idx="1"/>
          </p:nvPr>
        </p:nvSpPr>
        <p:spPr/>
        <p:txBody>
          <a:bodyPr/>
          <a:lstStyle/>
          <a:p>
            <a:r>
              <a:rPr lang="en-US" dirty="0" smtClean="0"/>
              <a:t>RDF is </a:t>
            </a:r>
            <a:r>
              <a:rPr lang="en-US" dirty="0"/>
              <a:t>a common acronym within the semantic web community because it forms one of the basic building blocks for forming the web of semantic data</a:t>
            </a:r>
            <a:r>
              <a:rPr lang="en-US" dirty="0" smtClean="0"/>
              <a:t>.</a:t>
            </a:r>
          </a:p>
          <a:p>
            <a:r>
              <a:rPr lang="en-US" dirty="0" smtClean="0"/>
              <a:t> </a:t>
            </a:r>
            <a:r>
              <a:rPr lang="en-US" dirty="0"/>
              <a:t>What it defines is a type of database which </a:t>
            </a:r>
            <a:r>
              <a:rPr lang="en-US" dirty="0" smtClean="0"/>
              <a:t>something </a:t>
            </a:r>
            <a:r>
              <a:rPr lang="en-US" dirty="0"/>
              <a:t>called a </a:t>
            </a:r>
            <a:r>
              <a:rPr lang="en-US" b="1" dirty="0"/>
              <a:t>graph database</a:t>
            </a:r>
            <a:r>
              <a:rPr lang="en-US" dirty="0"/>
              <a: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RDF </a:t>
            </a:r>
            <a:r>
              <a:rPr lang="en-US" i="1" dirty="0"/>
              <a:t>statement</a:t>
            </a:r>
            <a:r>
              <a:rPr lang="en-US" dirty="0"/>
              <a:t>, or sometimes called an RDF </a:t>
            </a:r>
            <a:r>
              <a:rPr lang="en-US" i="1" dirty="0" smtClean="0"/>
              <a:t>triple i</a:t>
            </a:r>
            <a:r>
              <a:rPr lang="en-US" dirty="0" smtClean="0"/>
              <a:t>s consist of three parts:</a:t>
            </a:r>
          </a:p>
          <a:p>
            <a:pPr>
              <a:buNone/>
            </a:pPr>
            <a:r>
              <a:rPr lang="en-US" dirty="0" smtClean="0"/>
              <a:t>    </a:t>
            </a:r>
            <a:r>
              <a:rPr lang="en-US" b="1" i="1" dirty="0" smtClean="0">
                <a:solidFill>
                  <a:srgbClr val="FF0000"/>
                </a:solidFill>
              </a:rPr>
              <a:t>subject</a:t>
            </a:r>
            <a:r>
              <a:rPr lang="en-US" dirty="0"/>
              <a:t>, </a:t>
            </a:r>
            <a:r>
              <a:rPr lang="en-US" b="1" i="1" dirty="0">
                <a:solidFill>
                  <a:srgbClr val="FF0000"/>
                </a:solidFill>
              </a:rPr>
              <a:t>predicate</a:t>
            </a:r>
            <a:r>
              <a:rPr lang="en-US" dirty="0"/>
              <a:t>, and </a:t>
            </a:r>
            <a:r>
              <a:rPr lang="en-US" b="1" i="1" dirty="0" smtClean="0">
                <a:solidFill>
                  <a:srgbClr val="FF0000"/>
                </a:solidFill>
              </a:rPr>
              <a:t>object</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Simple Example</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a:buNone/>
            </a:pPr>
            <a:r>
              <a:rPr lang="en-US" dirty="0"/>
              <a:t>&lt;?xml version="1.0"?&gt;</a:t>
            </a:r>
          </a:p>
          <a:p>
            <a:pPr>
              <a:buNone/>
            </a:pPr>
            <a:r>
              <a:rPr lang="en-US" dirty="0"/>
              <a:t>&lt;RDF&gt; </a:t>
            </a:r>
          </a:p>
          <a:p>
            <a:pPr>
              <a:buNone/>
            </a:pPr>
            <a:r>
              <a:rPr lang="en-US" dirty="0" smtClean="0"/>
              <a:t>  &lt;</a:t>
            </a:r>
            <a:r>
              <a:rPr lang="en-US" dirty="0"/>
              <a:t>Description about="http://www.w3schools.com/default.asp"&gt; </a:t>
            </a:r>
          </a:p>
          <a:p>
            <a:pPr>
              <a:buNone/>
            </a:pPr>
            <a:r>
              <a:rPr lang="en-US" dirty="0" smtClean="0"/>
              <a:t>      &lt;</a:t>
            </a:r>
            <a:r>
              <a:rPr lang="en-US" dirty="0"/>
              <a:t>author&gt;Jan </a:t>
            </a:r>
            <a:r>
              <a:rPr lang="en-US" dirty="0" err="1"/>
              <a:t>Egil</a:t>
            </a:r>
            <a:r>
              <a:rPr lang="en-US" dirty="0"/>
              <a:t> </a:t>
            </a:r>
            <a:r>
              <a:rPr lang="en-US" dirty="0" err="1"/>
              <a:t>Refsnes</a:t>
            </a:r>
            <a:r>
              <a:rPr lang="en-US" dirty="0"/>
              <a:t>&lt;/author&gt; </a:t>
            </a:r>
          </a:p>
          <a:p>
            <a:pPr>
              <a:buNone/>
            </a:pPr>
            <a:r>
              <a:rPr lang="en-US" dirty="0" smtClean="0"/>
              <a:t>      &lt;</a:t>
            </a:r>
            <a:r>
              <a:rPr lang="en-US" dirty="0"/>
              <a:t>created&gt;November 1, 1999&lt;/created&gt; </a:t>
            </a:r>
          </a:p>
          <a:p>
            <a:pPr>
              <a:buNone/>
            </a:pPr>
            <a:r>
              <a:rPr lang="en-US" dirty="0" smtClean="0"/>
              <a:t>      &lt;</a:t>
            </a:r>
            <a:r>
              <a:rPr lang="en-US" dirty="0"/>
              <a:t>modified&gt;February 1, 2004&lt;/modified&gt;</a:t>
            </a:r>
          </a:p>
          <a:p>
            <a:pPr>
              <a:buNone/>
            </a:pPr>
            <a:r>
              <a:rPr lang="en-US" dirty="0" smtClean="0"/>
              <a:t>   &lt;/</a:t>
            </a:r>
            <a:r>
              <a:rPr lang="en-US" dirty="0"/>
              <a:t>Description&gt; </a:t>
            </a:r>
          </a:p>
          <a:p>
            <a:pPr>
              <a:buNone/>
            </a:pPr>
            <a:r>
              <a:rPr lang="en-US" dirty="0"/>
              <a:t>&lt;/RDF&gt;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31838"/>
          </a:xfrm>
        </p:spPr>
        <p:txBody>
          <a:bodyPr>
            <a:noAutofit/>
          </a:bodyPr>
          <a:lstStyle/>
          <a:p>
            <a:pPr algn="l"/>
            <a:r>
              <a:rPr lang="en-US" sz="2400" dirty="0" smtClean="0"/>
              <a:t/>
            </a:r>
            <a:br>
              <a:rPr lang="en-US" sz="2400" dirty="0" smtClean="0"/>
            </a:br>
            <a:r>
              <a:rPr lang="en-US" sz="2400" dirty="0" smtClean="0"/>
              <a:t>Look </a:t>
            </a:r>
            <a:r>
              <a:rPr lang="en-US" sz="2400" dirty="0"/>
              <a:t>at the following </a:t>
            </a:r>
            <a:r>
              <a:rPr lang="en-US" sz="2400" b="1" dirty="0"/>
              <a:t>graph of data describing the color of a T-shirt:</a:t>
            </a:r>
            <a:r>
              <a:rPr lang="en-US" sz="2400" dirty="0"/>
              <a:t/>
            </a:r>
            <a:br>
              <a:rPr lang="en-US" sz="2400" dirty="0"/>
            </a:br>
            <a:endParaRPr lang="en-US" sz="2400" dirty="0"/>
          </a:p>
        </p:txBody>
      </p:sp>
      <p:pic>
        <p:nvPicPr>
          <p:cNvPr id="4" name="Picture 3" descr="Example graph showing color property of a T-shirt"/>
          <p:cNvPicPr/>
          <p:nvPr/>
        </p:nvPicPr>
        <p:blipFill>
          <a:blip r:embed="rId2"/>
          <a:srcRect/>
          <a:stretch>
            <a:fillRect/>
          </a:stretch>
        </p:blipFill>
        <p:spPr bwMode="auto">
          <a:xfrm>
            <a:off x="2590800" y="1219200"/>
            <a:ext cx="5181600" cy="3962400"/>
          </a:xfrm>
          <a:prstGeom prst="rect">
            <a:avLst/>
          </a:prstGeom>
          <a:noFill/>
          <a:ln w="9525">
            <a:noFill/>
            <a:miter lim="800000"/>
            <a:headEnd/>
            <a:tailEnd/>
          </a:ln>
        </p:spPr>
      </p:pic>
      <p:grpSp>
        <p:nvGrpSpPr>
          <p:cNvPr id="3" name="Group 6"/>
          <p:cNvGrpSpPr/>
          <p:nvPr/>
        </p:nvGrpSpPr>
        <p:grpSpPr>
          <a:xfrm>
            <a:off x="609600" y="1981200"/>
            <a:ext cx="1295400" cy="762000"/>
            <a:chOff x="762000" y="1905000"/>
            <a:chExt cx="1295400" cy="762000"/>
          </a:xfrm>
        </p:grpSpPr>
        <p:sp>
          <p:nvSpPr>
            <p:cNvPr id="5" name="Oval Callout 4"/>
            <p:cNvSpPr/>
            <p:nvPr/>
          </p:nvSpPr>
          <p:spPr>
            <a:xfrm>
              <a:off x="762000" y="1905000"/>
              <a:ext cx="1295400" cy="762000"/>
            </a:xfrm>
            <a:prstGeom prst="wedgeEllipseCallout">
              <a:avLst>
                <a:gd name="adj1" fmla="val 102986"/>
                <a:gd name="adj2" fmla="val -397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14400" y="2057400"/>
              <a:ext cx="990600" cy="400110"/>
            </a:xfrm>
            <a:prstGeom prst="rect">
              <a:avLst/>
            </a:prstGeom>
            <a:noFill/>
          </p:spPr>
          <p:txBody>
            <a:bodyPr wrap="square" rtlCol="0">
              <a:spAutoFit/>
            </a:bodyPr>
            <a:lstStyle/>
            <a:p>
              <a:r>
                <a:rPr lang="en-US" sz="2000" b="1" dirty="0" smtClean="0">
                  <a:solidFill>
                    <a:srgbClr val="FFFF00"/>
                  </a:solidFill>
                </a:rPr>
                <a:t>Subject</a:t>
              </a:r>
              <a:endParaRPr lang="en-US" sz="2000" b="1" dirty="0">
                <a:solidFill>
                  <a:srgbClr val="FFFF00"/>
                </a:solidFill>
              </a:endParaRPr>
            </a:p>
          </p:txBody>
        </p:sp>
      </p:grpSp>
      <p:grpSp>
        <p:nvGrpSpPr>
          <p:cNvPr id="7" name="Group 7"/>
          <p:cNvGrpSpPr/>
          <p:nvPr/>
        </p:nvGrpSpPr>
        <p:grpSpPr>
          <a:xfrm>
            <a:off x="1066800" y="3559314"/>
            <a:ext cx="1752600" cy="860286"/>
            <a:chOff x="762000" y="1905000"/>
            <a:chExt cx="1295400" cy="860286"/>
          </a:xfrm>
        </p:grpSpPr>
        <p:sp>
          <p:nvSpPr>
            <p:cNvPr id="9" name="Oval Callout 8"/>
            <p:cNvSpPr/>
            <p:nvPr/>
          </p:nvSpPr>
          <p:spPr>
            <a:xfrm>
              <a:off x="762000" y="1905000"/>
              <a:ext cx="1295400" cy="762000"/>
            </a:xfrm>
            <a:prstGeom prst="wedgeEllipseCallout">
              <a:avLst>
                <a:gd name="adj1" fmla="val 167839"/>
                <a:gd name="adj2" fmla="val -104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14400" y="2057400"/>
              <a:ext cx="990600" cy="707886"/>
            </a:xfrm>
            <a:prstGeom prst="rect">
              <a:avLst/>
            </a:prstGeom>
            <a:noFill/>
          </p:spPr>
          <p:txBody>
            <a:bodyPr wrap="square" rtlCol="0">
              <a:spAutoFit/>
            </a:bodyPr>
            <a:lstStyle/>
            <a:p>
              <a:r>
                <a:rPr lang="en-US" sz="2000" b="1" dirty="0" smtClean="0">
                  <a:solidFill>
                    <a:srgbClr val="FFFF00"/>
                  </a:solidFill>
                </a:rPr>
                <a:t>Predicate</a:t>
              </a:r>
              <a:endParaRPr lang="en-US" sz="2000" b="1" dirty="0">
                <a:solidFill>
                  <a:srgbClr val="FFFF00"/>
                </a:solidFill>
              </a:endParaRPr>
            </a:p>
          </p:txBody>
        </p:sp>
      </p:grpSp>
      <p:grpSp>
        <p:nvGrpSpPr>
          <p:cNvPr id="8" name="Group 10"/>
          <p:cNvGrpSpPr/>
          <p:nvPr/>
        </p:nvGrpSpPr>
        <p:grpSpPr>
          <a:xfrm>
            <a:off x="1752600" y="5029200"/>
            <a:ext cx="1295400" cy="762000"/>
            <a:chOff x="762000" y="1905000"/>
            <a:chExt cx="1295400" cy="762000"/>
          </a:xfrm>
        </p:grpSpPr>
        <p:sp>
          <p:nvSpPr>
            <p:cNvPr id="12" name="Oval Callout 11"/>
            <p:cNvSpPr/>
            <p:nvPr/>
          </p:nvSpPr>
          <p:spPr>
            <a:xfrm>
              <a:off x="762000" y="1905000"/>
              <a:ext cx="1295400" cy="762000"/>
            </a:xfrm>
            <a:prstGeom prst="wedgeEllipseCallout">
              <a:avLst>
                <a:gd name="adj1" fmla="val 205975"/>
                <a:gd name="adj2" fmla="val -948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14400" y="2057400"/>
              <a:ext cx="990600" cy="400110"/>
            </a:xfrm>
            <a:prstGeom prst="rect">
              <a:avLst/>
            </a:prstGeom>
            <a:noFill/>
          </p:spPr>
          <p:txBody>
            <a:bodyPr wrap="square" rtlCol="0">
              <a:spAutoFit/>
            </a:bodyPr>
            <a:lstStyle/>
            <a:p>
              <a:r>
                <a:rPr lang="en-US" sz="2000" b="1" dirty="0" smtClean="0">
                  <a:solidFill>
                    <a:srgbClr val="FFFF00"/>
                  </a:solidFill>
                </a:rPr>
                <a:t>Object</a:t>
              </a:r>
              <a:endParaRPr lang="en-US" sz="2000" b="1" dirty="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457200" y="152400"/>
            <a:ext cx="3733800" cy="1676400"/>
          </a:xfrm>
          <a:prstGeom prst="wedgeEllipseCallout">
            <a:avLst>
              <a:gd name="adj1" fmla="val 37048"/>
              <a:gd name="adj2" fmla="val 539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rPr>
              <a:t>Important Point:</a:t>
            </a:r>
            <a:r>
              <a:rPr lang="en-US" sz="2800" b="1" dirty="0" smtClean="0"/>
              <a:t> </a:t>
            </a:r>
          </a:p>
        </p:txBody>
      </p:sp>
      <p:sp>
        <p:nvSpPr>
          <p:cNvPr id="5" name="Rounded Rectangle 4"/>
          <p:cNvSpPr/>
          <p:nvPr/>
        </p:nvSpPr>
        <p:spPr>
          <a:xfrm>
            <a:off x="1828800" y="2209800"/>
            <a:ext cx="6629400" cy="3505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dirty="0" smtClean="0">
                <a:solidFill>
                  <a:srgbClr val="7030A0"/>
                </a:solidFill>
              </a:rPr>
              <a:t>RDF, whilst the foundation of defining data structures for the semantic web, </a:t>
            </a:r>
            <a:r>
              <a:rPr lang="en-US" sz="3600" b="1" dirty="0" smtClean="0">
                <a:solidFill>
                  <a:srgbClr val="FF0000"/>
                </a:solidFill>
              </a:rPr>
              <a:t>does not in itself describe the </a:t>
            </a:r>
            <a:r>
              <a:rPr lang="en-US" sz="3600" b="1" i="1" dirty="0" smtClean="0">
                <a:solidFill>
                  <a:srgbClr val="FF0000"/>
                </a:solidFill>
              </a:rPr>
              <a:t>semantics</a:t>
            </a:r>
            <a:r>
              <a:rPr lang="en-US" sz="3600" b="1" dirty="0" smtClean="0">
                <a:solidFill>
                  <a:srgbClr val="FF0000"/>
                </a:solidFill>
              </a:rPr>
              <a:t>, or meaning</a:t>
            </a:r>
            <a:r>
              <a:rPr lang="en-US" sz="3600" b="1" dirty="0" smtClean="0">
                <a:solidFill>
                  <a:srgbClr val="7030A0"/>
                </a:solidFill>
              </a:rPr>
              <a:t>, behind the data. </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39762"/>
          </a:xfrm>
        </p:spPr>
        <p:txBody>
          <a:bodyPr>
            <a:normAutofit fontScale="90000"/>
          </a:bodyPr>
          <a:lstStyle/>
          <a:p>
            <a:pPr algn="l"/>
            <a:r>
              <a:rPr lang="en-US" dirty="0"/>
              <a:t>Building An RDF Document</a:t>
            </a:r>
          </a:p>
        </p:txBody>
      </p:sp>
      <p:sp>
        <p:nvSpPr>
          <p:cNvPr id="3" name="Content Placeholder 2"/>
          <p:cNvSpPr>
            <a:spLocks noGrp="1"/>
          </p:cNvSpPr>
          <p:nvPr>
            <p:ph idx="1"/>
          </p:nvPr>
        </p:nvSpPr>
        <p:spPr>
          <a:xfrm>
            <a:off x="457200" y="1600200"/>
            <a:ext cx="8382000" cy="4525963"/>
          </a:xfrm>
        </p:spPr>
        <p:txBody>
          <a:bodyPr/>
          <a:lstStyle/>
          <a:p>
            <a:pPr>
              <a:buNone/>
            </a:pPr>
            <a:r>
              <a:rPr lang="en-US" dirty="0"/>
              <a:t>1</a:t>
            </a:r>
            <a:r>
              <a:rPr lang="en-US" dirty="0" smtClean="0"/>
              <a:t>. </a:t>
            </a:r>
            <a:r>
              <a:rPr lang="en-US" dirty="0" smtClean="0">
                <a:solidFill>
                  <a:srgbClr val="FF0000"/>
                </a:solidFill>
              </a:rPr>
              <a:t>&lt;</a:t>
            </a:r>
            <a:r>
              <a:rPr lang="en-US" dirty="0" err="1">
                <a:solidFill>
                  <a:srgbClr val="FF0000"/>
                </a:solidFill>
              </a:rPr>
              <a:t>rdf:RDF</a:t>
            </a:r>
            <a:endParaRPr lang="en-US" dirty="0">
              <a:solidFill>
                <a:srgbClr val="FF0000"/>
              </a:solidFill>
            </a:endParaRPr>
          </a:p>
          <a:p>
            <a:pPr>
              <a:buNone/>
            </a:pPr>
            <a:r>
              <a:rPr lang="en-US" dirty="0"/>
              <a:t>2</a:t>
            </a:r>
            <a:r>
              <a:rPr lang="en-US" dirty="0" smtClean="0"/>
              <a:t>.      </a:t>
            </a:r>
            <a:r>
              <a:rPr lang="en-US" dirty="0" err="1" smtClean="0"/>
              <a:t>xmlns:rdf</a:t>
            </a:r>
            <a:r>
              <a:rPr lang="en-US" sz="2000" dirty="0"/>
              <a:t>="</a:t>
            </a:r>
            <a:r>
              <a:rPr lang="en-US" sz="2000" b="1" dirty="0">
                <a:solidFill>
                  <a:srgbClr val="00B050"/>
                </a:solidFill>
              </a:rPr>
              <a:t>http://www.w3.org/1999/02/22-rdf-syntax-ns#</a:t>
            </a:r>
            <a:r>
              <a:rPr lang="en-US" sz="2000" dirty="0"/>
              <a:t>"&gt;</a:t>
            </a:r>
          </a:p>
          <a:p>
            <a:pPr>
              <a:buNone/>
            </a:pPr>
            <a:r>
              <a:rPr lang="en-US" dirty="0"/>
              <a:t>3. </a:t>
            </a:r>
          </a:p>
          <a:p>
            <a:pPr>
              <a:buNone/>
            </a:pPr>
            <a:r>
              <a:rPr lang="en-US" dirty="0"/>
              <a:t>4</a:t>
            </a:r>
            <a:r>
              <a:rPr lang="en-US" dirty="0" smtClean="0"/>
              <a:t>.       &lt;!-- </a:t>
            </a:r>
            <a:r>
              <a:rPr lang="en-US" dirty="0"/>
              <a:t>Body Code Omitted --&gt;</a:t>
            </a:r>
          </a:p>
          <a:p>
            <a:pPr>
              <a:buNone/>
            </a:pPr>
            <a:r>
              <a:rPr lang="en-US" dirty="0"/>
              <a:t>5. </a:t>
            </a:r>
          </a:p>
          <a:p>
            <a:pPr>
              <a:buNone/>
            </a:pPr>
            <a:r>
              <a:rPr lang="en-US" dirty="0"/>
              <a:t>6</a:t>
            </a:r>
            <a:r>
              <a:rPr lang="en-US" dirty="0" smtClean="0"/>
              <a:t>. </a:t>
            </a:r>
            <a:r>
              <a:rPr lang="en-US" dirty="0" smtClean="0">
                <a:solidFill>
                  <a:srgbClr val="FF0000"/>
                </a:solidFill>
              </a:rPr>
              <a:t>&lt;/</a:t>
            </a:r>
            <a:r>
              <a:rPr lang="en-US" dirty="0" err="1">
                <a:solidFill>
                  <a:srgbClr val="FF0000"/>
                </a:solidFill>
              </a:rPr>
              <a:t>rdf:RDF</a:t>
            </a:r>
            <a:r>
              <a:rPr lang="en-US" dirty="0">
                <a:solidFill>
                  <a:srgbClr val="FF0000"/>
                </a:solidFill>
              </a:rPr>
              <a:t>&gt;</a:t>
            </a:r>
          </a:p>
          <a:p>
            <a:endParaRPr lang="en-US" dirty="0"/>
          </a:p>
        </p:txBody>
      </p:sp>
      <p:sp>
        <p:nvSpPr>
          <p:cNvPr id="4" name="Rectangle 3"/>
          <p:cNvSpPr/>
          <p:nvPr/>
        </p:nvSpPr>
        <p:spPr>
          <a:xfrm>
            <a:off x="609600" y="1066800"/>
            <a:ext cx="3855736" cy="461665"/>
          </a:xfrm>
          <a:prstGeom prst="rect">
            <a:avLst/>
          </a:prstGeom>
        </p:spPr>
        <p:txBody>
          <a:bodyPr wrap="none">
            <a:spAutoFit/>
          </a:bodyPr>
          <a:lstStyle/>
          <a:p>
            <a:r>
              <a:rPr lang="en-US" sz="2400" b="1" dirty="0"/>
              <a:t>First, add the RDF root node:</a:t>
            </a:r>
          </a:p>
        </p:txBody>
      </p:sp>
      <p:sp>
        <p:nvSpPr>
          <p:cNvPr id="6" name="Oval Callout 5"/>
          <p:cNvSpPr/>
          <p:nvPr/>
        </p:nvSpPr>
        <p:spPr>
          <a:xfrm>
            <a:off x="6400800" y="3733800"/>
            <a:ext cx="2590800" cy="1371600"/>
          </a:xfrm>
          <a:prstGeom prst="wedgeEllipseCallout">
            <a:avLst>
              <a:gd name="adj1" fmla="val -78469"/>
              <a:gd name="adj2" fmla="val -124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the standard W3.org namespace </a:t>
            </a:r>
          </a:p>
        </p:txBody>
      </p:sp>
      <p:sp>
        <p:nvSpPr>
          <p:cNvPr id="7" name="Oval Callout 6"/>
          <p:cNvSpPr/>
          <p:nvPr/>
        </p:nvSpPr>
        <p:spPr>
          <a:xfrm>
            <a:off x="1066800" y="4419600"/>
            <a:ext cx="5410200" cy="2133600"/>
          </a:xfrm>
          <a:prstGeom prst="wedgeEllipseCallout">
            <a:avLst>
              <a:gd name="adj1" fmla="val 20422"/>
              <a:gd name="adj2" fmla="val -1272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t>This namespace tells any machine reader that the enclosing document is an RDF document, and that the </a:t>
            </a:r>
            <a:r>
              <a:rPr lang="en-US" b="1" dirty="0" err="1">
                <a:solidFill>
                  <a:srgbClr val="FFFF00"/>
                </a:solidFill>
              </a:rPr>
              <a:t>rdf:RDF</a:t>
            </a:r>
            <a:r>
              <a:rPr lang="en-US" b="1" dirty="0"/>
              <a:t> tag resides in this namespace.</a:t>
            </a:r>
          </a:p>
        </p:txBody>
      </p:sp>
      <p:grpSp>
        <p:nvGrpSpPr>
          <p:cNvPr id="5" name="Group 9"/>
          <p:cNvGrpSpPr/>
          <p:nvPr/>
        </p:nvGrpSpPr>
        <p:grpSpPr>
          <a:xfrm>
            <a:off x="5181600" y="457200"/>
            <a:ext cx="3200400" cy="1600200"/>
            <a:chOff x="5181600" y="457200"/>
            <a:chExt cx="3200400" cy="1600200"/>
          </a:xfrm>
        </p:grpSpPr>
        <p:sp>
          <p:nvSpPr>
            <p:cNvPr id="9" name="Oval Callout 8"/>
            <p:cNvSpPr/>
            <p:nvPr/>
          </p:nvSpPr>
          <p:spPr>
            <a:xfrm>
              <a:off x="5943600" y="762000"/>
              <a:ext cx="1524000" cy="1066800"/>
            </a:xfrm>
            <a:prstGeom prst="wedgeEllipseCallout">
              <a:avLst>
                <a:gd name="adj1" fmla="val -275587"/>
                <a:gd name="adj2" fmla="val 540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Callout 7"/>
            <p:cNvSpPr/>
            <p:nvPr/>
          </p:nvSpPr>
          <p:spPr>
            <a:xfrm>
              <a:off x="5181600" y="457200"/>
              <a:ext cx="3200400" cy="1600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This namespace, and the RDF node, forms the root of all RDF documents.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3962400" y="0"/>
            <a:ext cx="5181600" cy="2209800"/>
            <a:chOff x="3962400" y="0"/>
            <a:chExt cx="5181600" cy="2209800"/>
          </a:xfrm>
        </p:grpSpPr>
        <p:sp>
          <p:nvSpPr>
            <p:cNvPr id="5" name="Oval Callout 4"/>
            <p:cNvSpPr/>
            <p:nvPr/>
          </p:nvSpPr>
          <p:spPr>
            <a:xfrm>
              <a:off x="3962400" y="0"/>
              <a:ext cx="5181600" cy="2209800"/>
            </a:xfrm>
            <a:prstGeom prst="wedgeEllipseCallout">
              <a:avLst>
                <a:gd name="adj1" fmla="val -71492"/>
                <a:gd name="adj2" fmla="val 923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t>The </a:t>
              </a:r>
              <a:r>
                <a:rPr lang="en-US" dirty="0" err="1">
                  <a:solidFill>
                    <a:srgbClr val="FFFF00"/>
                  </a:solidFill>
                </a:rPr>
                <a:t>rdf:Description</a:t>
              </a:r>
              <a:r>
                <a:rPr lang="en-US" b="1" dirty="0"/>
                <a:t> tag simply means "I'm going to describe something (a </a:t>
              </a:r>
              <a:r>
                <a:rPr lang="en-US" b="1" i="1" dirty="0"/>
                <a:t>subject</a:t>
              </a:r>
              <a:r>
                <a:rPr lang="en-US" b="1" dirty="0"/>
                <a:t>) and I'm giving it </a:t>
              </a:r>
              <a:r>
                <a:rPr lang="en-US" b="1" dirty="0" smtClean="0"/>
                <a:t>the </a:t>
              </a:r>
              <a:r>
                <a:rPr lang="en-US" b="1" dirty="0" smtClean="0">
                  <a:solidFill>
                    <a:srgbClr val="FFFF00"/>
                  </a:solidFill>
                </a:rPr>
                <a:t>unique ID </a:t>
              </a:r>
              <a:endParaRPr lang="en-US" b="1" dirty="0">
                <a:solidFill>
                  <a:srgbClr val="FFFF00"/>
                </a:solidFill>
              </a:endParaRPr>
            </a:p>
          </p:txBody>
        </p:sp>
        <p:sp>
          <p:nvSpPr>
            <p:cNvPr id="6" name="Oval Callout 5"/>
            <p:cNvSpPr/>
            <p:nvPr/>
          </p:nvSpPr>
          <p:spPr>
            <a:xfrm>
              <a:off x="5181600" y="1371600"/>
              <a:ext cx="1828800" cy="838200"/>
            </a:xfrm>
            <a:prstGeom prst="wedgeEllipseCallout">
              <a:avLst>
                <a:gd name="adj1" fmla="val -24004"/>
                <a:gd name="adj2" fmla="val 18724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Unique ID</a:t>
              </a:r>
              <a:endParaRPr lang="en-US" b="1" dirty="0">
                <a:solidFill>
                  <a:srgbClr val="FFFF00"/>
                </a:solidFill>
              </a:endParaRPr>
            </a:p>
          </p:txBody>
        </p:sp>
      </p:grpSp>
      <p:sp>
        <p:nvSpPr>
          <p:cNvPr id="3" name="Content Placeholder 2"/>
          <p:cNvSpPr>
            <a:spLocks noGrp="1"/>
          </p:cNvSpPr>
          <p:nvPr>
            <p:ph idx="1"/>
          </p:nvPr>
        </p:nvSpPr>
        <p:spPr>
          <a:xfrm>
            <a:off x="457200" y="2027237"/>
            <a:ext cx="8382000" cy="4525963"/>
          </a:xfrm>
        </p:spPr>
        <p:txBody>
          <a:bodyPr>
            <a:normAutofit fontScale="70000" lnSpcReduction="20000"/>
          </a:bodyPr>
          <a:lstStyle/>
          <a:p>
            <a:pPr>
              <a:buNone/>
            </a:pPr>
            <a:r>
              <a:rPr lang="en-US" dirty="0"/>
              <a:t>01.&lt;</a:t>
            </a:r>
            <a:r>
              <a:rPr lang="en-US" dirty="0" err="1" smtClean="0"/>
              <a:t>rdf:RDF</a:t>
            </a:r>
            <a:endParaRPr lang="en-US" dirty="0"/>
          </a:p>
          <a:p>
            <a:pPr>
              <a:buNone/>
            </a:pPr>
            <a:r>
              <a:rPr lang="en-US" dirty="0"/>
              <a:t>02.xmlns:rdf="http://www.w3.org/1999/02/22-rdf-syntax-ns#"&gt;</a:t>
            </a:r>
          </a:p>
          <a:p>
            <a:pPr>
              <a:buNone/>
            </a:pPr>
            <a:r>
              <a:rPr lang="en-US" dirty="0"/>
              <a:t>03. </a:t>
            </a:r>
          </a:p>
          <a:p>
            <a:pPr marL="749300" indent="-749300">
              <a:buNone/>
            </a:pPr>
            <a:r>
              <a:rPr lang="en-US" dirty="0"/>
              <a:t>04</a:t>
            </a:r>
            <a:r>
              <a:rPr lang="en-US" dirty="0" smtClean="0"/>
              <a:t>. </a:t>
            </a:r>
            <a:r>
              <a:rPr lang="en-US" b="1" dirty="0" smtClean="0">
                <a:solidFill>
                  <a:srgbClr val="FF0000"/>
                </a:solidFill>
              </a:rPr>
              <a:t>&lt;</a:t>
            </a:r>
            <a:r>
              <a:rPr lang="en-US" b="1" dirty="0" err="1">
                <a:solidFill>
                  <a:srgbClr val="FF0000"/>
                </a:solidFill>
              </a:rPr>
              <a:t>rdf:Description</a:t>
            </a:r>
            <a:r>
              <a:rPr lang="en-US" b="1" dirty="0">
                <a:solidFill>
                  <a:srgbClr val="FF0000"/>
                </a:solidFill>
              </a:rPr>
              <a:t> </a:t>
            </a:r>
            <a:r>
              <a:rPr lang="en-US" b="1" dirty="0" smtClean="0">
                <a:solidFill>
                  <a:srgbClr val="FF0000"/>
                </a:solidFill>
              </a:rPr>
              <a:t>  </a:t>
            </a:r>
            <a:r>
              <a:rPr lang="en-US" dirty="0" err="1" smtClean="0"/>
              <a:t>rdf:about</a:t>
            </a:r>
            <a:r>
              <a:rPr lang="en-US" dirty="0"/>
              <a:t>="</a:t>
            </a:r>
            <a:r>
              <a:rPr lang="en-US" dirty="0">
                <a:solidFill>
                  <a:srgbClr val="00B050"/>
                </a:solidFill>
              </a:rPr>
              <a:t>http://www.linkeddatatools.com/clothes#t-shirt</a:t>
            </a:r>
            <a:r>
              <a:rPr lang="en-US" dirty="0"/>
              <a:t>"&gt;</a:t>
            </a:r>
          </a:p>
          <a:p>
            <a:pPr>
              <a:buNone/>
            </a:pPr>
            <a:r>
              <a:rPr lang="en-US" dirty="0"/>
              <a:t>05. </a:t>
            </a:r>
          </a:p>
          <a:p>
            <a:pPr>
              <a:buNone/>
            </a:pPr>
            <a:r>
              <a:rPr lang="en-US" dirty="0"/>
              <a:t>06</a:t>
            </a:r>
            <a:r>
              <a:rPr lang="en-US" dirty="0" smtClean="0"/>
              <a:t>.         &lt;!-- </a:t>
            </a:r>
            <a:r>
              <a:rPr lang="en-US" dirty="0"/>
              <a:t>Statement Code Omitted --&gt;</a:t>
            </a:r>
          </a:p>
          <a:p>
            <a:pPr>
              <a:buNone/>
            </a:pPr>
            <a:r>
              <a:rPr lang="en-US" dirty="0"/>
              <a:t>07. </a:t>
            </a:r>
          </a:p>
          <a:p>
            <a:pPr>
              <a:buNone/>
            </a:pPr>
            <a:r>
              <a:rPr lang="en-US" dirty="0"/>
              <a:t>08</a:t>
            </a:r>
            <a:r>
              <a:rPr lang="en-US" dirty="0" smtClean="0"/>
              <a:t>. </a:t>
            </a:r>
            <a:r>
              <a:rPr lang="en-US" b="1" dirty="0" smtClean="0">
                <a:solidFill>
                  <a:srgbClr val="FF0000"/>
                </a:solidFill>
              </a:rPr>
              <a:t>&lt;/</a:t>
            </a:r>
            <a:r>
              <a:rPr lang="en-US" b="1" dirty="0" err="1">
                <a:solidFill>
                  <a:srgbClr val="FF0000"/>
                </a:solidFill>
              </a:rPr>
              <a:t>rdf:Description</a:t>
            </a:r>
            <a:r>
              <a:rPr lang="en-US" b="1" dirty="0">
                <a:solidFill>
                  <a:srgbClr val="FF0000"/>
                </a:solidFill>
              </a:rPr>
              <a:t>&gt;</a:t>
            </a:r>
          </a:p>
          <a:p>
            <a:pPr>
              <a:buNone/>
            </a:pPr>
            <a:r>
              <a:rPr lang="en-US" dirty="0"/>
              <a:t>09. </a:t>
            </a:r>
          </a:p>
          <a:p>
            <a:pPr>
              <a:buNone/>
            </a:pPr>
            <a:r>
              <a:rPr lang="en-US" dirty="0"/>
              <a:t>10.&lt;/</a:t>
            </a:r>
            <a:r>
              <a:rPr lang="en-US" dirty="0" err="1"/>
              <a:t>rdf:RDF</a:t>
            </a:r>
            <a:r>
              <a:rPr lang="en-US" dirty="0"/>
              <a:t>&gt;</a:t>
            </a:r>
          </a:p>
          <a:p>
            <a:endParaRPr lang="en-US" dirty="0"/>
          </a:p>
        </p:txBody>
      </p:sp>
      <p:sp>
        <p:nvSpPr>
          <p:cNvPr id="4" name="Rectangle 3"/>
          <p:cNvSpPr/>
          <p:nvPr/>
        </p:nvSpPr>
        <p:spPr>
          <a:xfrm>
            <a:off x="358691" y="228600"/>
            <a:ext cx="2358594" cy="461665"/>
          </a:xfrm>
          <a:prstGeom prst="rect">
            <a:avLst/>
          </a:prstGeom>
        </p:spPr>
        <p:txBody>
          <a:bodyPr wrap="none">
            <a:spAutoFit/>
          </a:bodyPr>
          <a:lstStyle/>
          <a:p>
            <a:r>
              <a:rPr lang="en-US" sz="2400" b="1" dirty="0"/>
              <a:t>Add A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additive="base">
                                        <p:cTn id="73" dur="500" fill="hold"/>
                                        <p:tgtEl>
                                          <p:spTgt spid="2"/>
                                        </p:tgtEl>
                                        <p:attrNameLst>
                                          <p:attrName>ppt_x</p:attrName>
                                        </p:attrNameLst>
                                      </p:cBhvr>
                                      <p:tavLst>
                                        <p:tav tm="0">
                                          <p:val>
                                            <p:strVal val="#ppt_x"/>
                                          </p:val>
                                        </p:tav>
                                        <p:tav tm="100000">
                                          <p:val>
                                            <p:strVal val="#ppt_x"/>
                                          </p:val>
                                        </p:tav>
                                      </p:tavLst>
                                    </p:anim>
                                    <p:anim calcmode="lin" valueType="num">
                                      <p:cBhvr additive="base">
                                        <p:cTn id="7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70000" lnSpcReduction="20000"/>
          </a:bodyPr>
          <a:lstStyle/>
          <a:p>
            <a:pPr>
              <a:buNone/>
            </a:pPr>
            <a:r>
              <a:rPr lang="en-US" dirty="0"/>
              <a:t>01.&lt;</a:t>
            </a:r>
            <a:r>
              <a:rPr lang="en-US" dirty="0" err="1"/>
              <a:t>rdf:RDF</a:t>
            </a:r>
            <a:endParaRPr lang="en-US" dirty="0"/>
          </a:p>
          <a:p>
            <a:pPr>
              <a:buNone/>
            </a:pPr>
            <a:r>
              <a:rPr lang="en-US" dirty="0"/>
              <a:t>02.xmlns:rdf="http://www.w3.org/1999/02/22-rdf-syntax-ns#"</a:t>
            </a:r>
          </a:p>
          <a:p>
            <a:pPr>
              <a:buNone/>
            </a:pPr>
            <a:r>
              <a:rPr lang="en-US" dirty="0"/>
              <a:t>03.xmlns:feature="http://www.linkeddatatools.com/clothing-features#"&gt;</a:t>
            </a:r>
          </a:p>
          <a:p>
            <a:pPr>
              <a:buNone/>
            </a:pPr>
            <a:r>
              <a:rPr lang="en-US" dirty="0"/>
              <a:t>04. </a:t>
            </a:r>
          </a:p>
          <a:p>
            <a:pPr>
              <a:buNone/>
            </a:pPr>
            <a:r>
              <a:rPr lang="en-US" dirty="0"/>
              <a:t>05.&lt;</a:t>
            </a:r>
            <a:r>
              <a:rPr lang="en-US" dirty="0" err="1"/>
              <a:t>rdf:Description</a:t>
            </a:r>
            <a:r>
              <a:rPr lang="en-US" dirty="0"/>
              <a:t> </a:t>
            </a:r>
            <a:r>
              <a:rPr lang="en-US" dirty="0" err="1"/>
              <a:t>rdf:about</a:t>
            </a:r>
            <a:r>
              <a:rPr lang="en-US" dirty="0"/>
              <a:t>="http://www.linkeddatatools.com/clothes#t-shirt"&gt;</a:t>
            </a:r>
          </a:p>
          <a:p>
            <a:pPr>
              <a:buNone/>
            </a:pPr>
            <a:r>
              <a:rPr lang="en-US" dirty="0"/>
              <a:t>06. </a:t>
            </a:r>
          </a:p>
          <a:p>
            <a:pPr>
              <a:buNone/>
            </a:pPr>
            <a:r>
              <a:rPr lang="en-US" dirty="0"/>
              <a:t>07</a:t>
            </a:r>
            <a:r>
              <a:rPr lang="en-US" dirty="0" smtClean="0"/>
              <a:t>. </a:t>
            </a:r>
            <a:r>
              <a:rPr lang="en-US" b="1" dirty="0" smtClean="0">
                <a:solidFill>
                  <a:srgbClr val="FF0000"/>
                </a:solidFill>
              </a:rPr>
              <a:t>&lt;</a:t>
            </a:r>
            <a:r>
              <a:rPr lang="en-US" b="1" dirty="0" err="1">
                <a:solidFill>
                  <a:srgbClr val="FF0000"/>
                </a:solidFill>
              </a:rPr>
              <a:t>feature:size</a:t>
            </a:r>
            <a:r>
              <a:rPr lang="en-US" b="1" dirty="0" smtClean="0">
                <a:solidFill>
                  <a:srgbClr val="FF0000"/>
                </a:solidFill>
              </a:rPr>
              <a:t>&gt; </a:t>
            </a:r>
            <a:r>
              <a:rPr lang="en-US" b="1" dirty="0" smtClean="0"/>
              <a:t>12 </a:t>
            </a:r>
            <a:r>
              <a:rPr lang="en-US" b="1" dirty="0" smtClean="0">
                <a:solidFill>
                  <a:srgbClr val="FF0000"/>
                </a:solidFill>
              </a:rPr>
              <a:t>&lt;/</a:t>
            </a:r>
            <a:r>
              <a:rPr lang="en-US" b="1" dirty="0" err="1">
                <a:solidFill>
                  <a:srgbClr val="FF0000"/>
                </a:solidFill>
              </a:rPr>
              <a:t>feature:size</a:t>
            </a:r>
            <a:r>
              <a:rPr lang="en-US" b="1" dirty="0">
                <a:solidFill>
                  <a:srgbClr val="FF0000"/>
                </a:solidFill>
              </a:rPr>
              <a:t>&gt;</a:t>
            </a:r>
          </a:p>
          <a:p>
            <a:pPr>
              <a:buNone/>
            </a:pPr>
            <a:r>
              <a:rPr lang="en-US" dirty="0"/>
              <a:t>08. </a:t>
            </a:r>
          </a:p>
          <a:p>
            <a:pPr>
              <a:buNone/>
            </a:pPr>
            <a:r>
              <a:rPr lang="en-US" dirty="0"/>
              <a:t>09.&lt;/</a:t>
            </a:r>
            <a:r>
              <a:rPr lang="en-US" dirty="0" err="1"/>
              <a:t>rdf:Description</a:t>
            </a:r>
            <a:r>
              <a:rPr lang="en-US" dirty="0"/>
              <a:t>&gt;</a:t>
            </a:r>
          </a:p>
          <a:p>
            <a:pPr>
              <a:buNone/>
            </a:pPr>
            <a:r>
              <a:rPr lang="en-US" dirty="0"/>
              <a:t>10. </a:t>
            </a:r>
          </a:p>
          <a:p>
            <a:pPr>
              <a:buNone/>
            </a:pPr>
            <a:r>
              <a:rPr lang="en-US" dirty="0"/>
              <a:t>11.&lt;/</a:t>
            </a:r>
            <a:r>
              <a:rPr lang="en-US" dirty="0" err="1"/>
              <a:t>rdf:RDF</a:t>
            </a:r>
            <a:r>
              <a:rPr lang="en-US" dirty="0"/>
              <a:t>&gt;</a:t>
            </a:r>
          </a:p>
          <a:p>
            <a:endParaRPr lang="en-US" dirty="0"/>
          </a:p>
        </p:txBody>
      </p:sp>
      <p:sp>
        <p:nvSpPr>
          <p:cNvPr id="4" name="Rectangle 3"/>
          <p:cNvSpPr/>
          <p:nvPr/>
        </p:nvSpPr>
        <p:spPr>
          <a:xfrm>
            <a:off x="457200" y="228600"/>
            <a:ext cx="2093137" cy="461665"/>
          </a:xfrm>
          <a:prstGeom prst="rect">
            <a:avLst/>
          </a:prstGeom>
        </p:spPr>
        <p:txBody>
          <a:bodyPr wrap="none">
            <a:spAutoFit/>
          </a:bodyPr>
          <a:lstStyle/>
          <a:p>
            <a:r>
              <a:rPr lang="en-US" sz="2400" b="1" dirty="0"/>
              <a:t>Add Predicates</a:t>
            </a:r>
          </a:p>
        </p:txBody>
      </p:sp>
      <p:sp>
        <p:nvSpPr>
          <p:cNvPr id="5" name="Oval Callout 4"/>
          <p:cNvSpPr/>
          <p:nvPr/>
        </p:nvSpPr>
        <p:spPr>
          <a:xfrm>
            <a:off x="4724400" y="3886200"/>
            <a:ext cx="3962400" cy="2590800"/>
          </a:xfrm>
          <a:prstGeom prst="wedgeEllipseCallout">
            <a:avLst>
              <a:gd name="adj1" fmla="val -93226"/>
              <a:gd name="adj2" fmla="val -418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rgbClr val="FFFF00"/>
                </a:solidFill>
              </a:rPr>
              <a:t> </a:t>
            </a:r>
            <a:r>
              <a:rPr lang="en-US" sz="2400" b="1" dirty="0">
                <a:solidFill>
                  <a:srgbClr val="FFFF00"/>
                </a:solidFill>
              </a:rPr>
              <a:t>"The subject has a property with name </a:t>
            </a:r>
            <a:r>
              <a:rPr lang="en-US" sz="2400" b="1" dirty="0" err="1">
                <a:solidFill>
                  <a:schemeClr val="bg1"/>
                </a:solidFill>
              </a:rPr>
              <a:t>feature:size</a:t>
            </a:r>
            <a:r>
              <a:rPr lang="en-US" sz="2400" b="1" dirty="0">
                <a:solidFill>
                  <a:srgbClr val="FFFF00"/>
                </a:solidFill>
              </a:rPr>
              <a:t> which has the literal value </a:t>
            </a:r>
            <a:r>
              <a:rPr lang="en-US" sz="2400" b="1" dirty="0">
                <a:solidFill>
                  <a:schemeClr val="bg1"/>
                </a:solidFill>
              </a:rPr>
              <a:t>12</a:t>
            </a:r>
            <a:r>
              <a:rPr lang="en-US" sz="2400" b="1" dirty="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fill="hold"/>
                                        <p:tgtEl>
                                          <p:spTgt spid="5"/>
                                        </p:tgtEl>
                                        <p:attrNameLst>
                                          <p:attrName>ppt_x</p:attrName>
                                        </p:attrNameLst>
                                      </p:cBhvr>
                                      <p:tavLst>
                                        <p:tav tm="0">
                                          <p:val>
                                            <p:strVal val="#ppt_x"/>
                                          </p:val>
                                        </p:tav>
                                        <p:tav tm="100000">
                                          <p:val>
                                            <p:strVal val="#ppt_x"/>
                                          </p:val>
                                        </p:tav>
                                      </p:tavLst>
                                    </p:anim>
                                    <p:anim calcmode="lin" valueType="num">
                                      <p:cBhvr additive="base">
                                        <p:cTn id="8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On line 03, notice that we've defined the </a:t>
            </a:r>
            <a:r>
              <a:rPr lang="en-US" i="1" dirty="0" smtClean="0"/>
              <a:t>XML namespace</a:t>
            </a:r>
            <a:r>
              <a:rPr lang="en-US" dirty="0" smtClean="0"/>
              <a:t> </a:t>
            </a:r>
            <a:r>
              <a:rPr lang="en-US" b="1" dirty="0" smtClean="0"/>
              <a:t>feature</a:t>
            </a:r>
            <a:r>
              <a:rPr lang="en-US" dirty="0" smtClean="0"/>
              <a:t> by giving it the </a:t>
            </a:r>
            <a:r>
              <a:rPr lang="en-US" i="1" dirty="0" smtClean="0"/>
              <a:t>namespace URI</a:t>
            </a:r>
            <a:r>
              <a:rPr lang="en-US" dirty="0" smtClean="0"/>
              <a:t> </a:t>
            </a:r>
            <a:r>
              <a:rPr lang="en-US" b="1" dirty="0">
                <a:solidFill>
                  <a:srgbClr val="FF0000"/>
                </a:solidFill>
              </a:rPr>
              <a:t>http://www.linkeddatatools.com/clothing-features#</a:t>
            </a:r>
            <a:r>
              <a:rPr lang="en-US" dirty="0">
                <a:solidFill>
                  <a:srgbClr val="FF0000"/>
                </a:solidFill>
              </a:rPr>
              <a:t>.</a:t>
            </a:r>
          </a:p>
          <a:p>
            <a:pPr algn="just"/>
            <a:r>
              <a:rPr lang="en-US" dirty="0"/>
              <a:t>The purpose of this namespace is simply to avoid name conflicts with tags of the same name: other tags with the name "size" could be defined with other namespace URIs, and an RDF reader would still be able to tell that they were different properties even though they had the same tag name.</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Note</a:t>
            </a:r>
            <a:endParaRPr lang="en-US" dirty="0"/>
          </a:p>
        </p:txBody>
      </p:sp>
      <p:sp>
        <p:nvSpPr>
          <p:cNvPr id="3" name="Content Placeholder 2"/>
          <p:cNvSpPr>
            <a:spLocks noGrp="1"/>
          </p:cNvSpPr>
          <p:nvPr>
            <p:ph idx="1"/>
          </p:nvPr>
        </p:nvSpPr>
        <p:spPr>
          <a:xfrm>
            <a:off x="457200" y="1981200"/>
            <a:ext cx="8229600" cy="4144963"/>
          </a:xfrm>
        </p:spPr>
        <p:txBody>
          <a:bodyPr/>
          <a:lstStyle/>
          <a:p>
            <a:pPr algn="just"/>
            <a:r>
              <a:rPr lang="en-US" dirty="0" smtClean="0"/>
              <a:t>XML </a:t>
            </a:r>
            <a:r>
              <a:rPr lang="en-US" dirty="0"/>
              <a:t>namespace URIs in RDF are used to distinguish between properties with the same (tag) name. To get the fully qualified URI, simply substitute the namespace prefix with the namespace URI.</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525963"/>
          </a:xfrm>
        </p:spPr>
        <p:txBody>
          <a:bodyPr>
            <a:normAutofit fontScale="62500" lnSpcReduction="20000"/>
          </a:bodyPr>
          <a:lstStyle/>
          <a:p>
            <a:pPr>
              <a:buNone/>
            </a:pPr>
            <a:r>
              <a:rPr lang="en-US" dirty="0"/>
              <a:t>01.&lt;</a:t>
            </a:r>
            <a:r>
              <a:rPr lang="en-US" dirty="0" err="1"/>
              <a:t>rdf:RDF</a:t>
            </a:r>
            <a:endParaRPr lang="en-US" dirty="0"/>
          </a:p>
          <a:p>
            <a:pPr>
              <a:buNone/>
            </a:pPr>
            <a:r>
              <a:rPr lang="en-US" dirty="0"/>
              <a:t>02.xmlns:rdf="http://www.w3.org/1999/02/22-rdf-syntax-ns#"</a:t>
            </a:r>
          </a:p>
          <a:p>
            <a:pPr>
              <a:buNone/>
            </a:pPr>
            <a:r>
              <a:rPr lang="en-US" dirty="0"/>
              <a:t>03.xmlns:feature="http://www.linkeddatatools.com/clothing-features#"&gt;</a:t>
            </a:r>
          </a:p>
          <a:p>
            <a:pPr>
              <a:buNone/>
            </a:pPr>
            <a:r>
              <a:rPr lang="en-US" dirty="0"/>
              <a:t>04. </a:t>
            </a:r>
          </a:p>
          <a:p>
            <a:pPr>
              <a:buNone/>
            </a:pPr>
            <a:r>
              <a:rPr lang="en-US" dirty="0"/>
              <a:t>05.&lt;</a:t>
            </a:r>
            <a:r>
              <a:rPr lang="en-US" dirty="0" err="1"/>
              <a:t>rdf:Description</a:t>
            </a:r>
            <a:r>
              <a:rPr lang="en-US" dirty="0"/>
              <a:t> </a:t>
            </a:r>
            <a:r>
              <a:rPr lang="en-US" dirty="0" err="1"/>
              <a:t>rdf:about</a:t>
            </a:r>
            <a:r>
              <a:rPr lang="en-US" dirty="0"/>
              <a:t>="http://www.linkeddatatools.com/clothes#t-shirt"&gt;</a:t>
            </a:r>
          </a:p>
          <a:p>
            <a:pPr>
              <a:buNone/>
            </a:pPr>
            <a:r>
              <a:rPr lang="en-US" dirty="0"/>
              <a:t>06. </a:t>
            </a:r>
          </a:p>
          <a:p>
            <a:pPr>
              <a:buNone/>
            </a:pPr>
            <a:r>
              <a:rPr lang="en-US" dirty="0"/>
              <a:t>07</a:t>
            </a:r>
            <a:r>
              <a:rPr lang="en-US" dirty="0" smtClean="0"/>
              <a:t>. </a:t>
            </a:r>
            <a:r>
              <a:rPr lang="en-US" b="1" dirty="0" smtClean="0"/>
              <a:t>&lt;</a:t>
            </a:r>
            <a:r>
              <a:rPr lang="en-US" b="1" dirty="0" err="1"/>
              <a:t>feature:size</a:t>
            </a:r>
            <a:r>
              <a:rPr lang="en-US" b="1" dirty="0"/>
              <a:t>&gt;12&lt;/</a:t>
            </a:r>
            <a:r>
              <a:rPr lang="en-US" b="1" dirty="0" err="1"/>
              <a:t>feature:size</a:t>
            </a:r>
            <a:r>
              <a:rPr lang="en-US" b="1" dirty="0"/>
              <a:t>&gt;</a:t>
            </a:r>
          </a:p>
          <a:p>
            <a:pPr marL="854075" indent="-854075">
              <a:buNone/>
            </a:pPr>
            <a:r>
              <a:rPr lang="en-US" dirty="0"/>
              <a:t>08</a:t>
            </a:r>
            <a:r>
              <a:rPr lang="en-US" dirty="0" smtClean="0"/>
              <a:t>. </a:t>
            </a:r>
            <a:r>
              <a:rPr lang="en-US" b="1" dirty="0" smtClean="0">
                <a:solidFill>
                  <a:srgbClr val="FF0000"/>
                </a:solidFill>
              </a:rPr>
              <a:t>&lt;</a:t>
            </a:r>
            <a:r>
              <a:rPr lang="en-US" b="1" dirty="0" err="1">
                <a:solidFill>
                  <a:srgbClr val="FF0000"/>
                </a:solidFill>
              </a:rPr>
              <a:t>feature:color</a:t>
            </a:r>
            <a:r>
              <a:rPr lang="en-US" b="1" dirty="0">
                <a:solidFill>
                  <a:srgbClr val="FF0000"/>
                </a:solidFill>
              </a:rPr>
              <a:t> </a:t>
            </a:r>
            <a:r>
              <a:rPr lang="en-US" b="1" dirty="0" smtClean="0">
                <a:solidFill>
                  <a:srgbClr val="FF0000"/>
                </a:solidFill>
              </a:rPr>
              <a:t>  </a:t>
            </a:r>
            <a:r>
              <a:rPr lang="en-US" dirty="0" err="1" smtClean="0"/>
              <a:t>rdf:resource</a:t>
            </a:r>
            <a:r>
              <a:rPr lang="en-US" dirty="0"/>
              <a:t>="</a:t>
            </a:r>
            <a:r>
              <a:rPr lang="en-US" b="1" dirty="0">
                <a:solidFill>
                  <a:srgbClr val="00B050"/>
                </a:solidFill>
              </a:rPr>
              <a:t>http://www.linkeddatatools.com/colors#white"</a:t>
            </a:r>
            <a:r>
              <a:rPr lang="en-US" dirty="0"/>
              <a:t>/&gt;</a:t>
            </a:r>
          </a:p>
          <a:p>
            <a:pPr>
              <a:buNone/>
            </a:pPr>
            <a:r>
              <a:rPr lang="en-US" dirty="0"/>
              <a:t>09. </a:t>
            </a:r>
          </a:p>
          <a:p>
            <a:pPr>
              <a:buNone/>
            </a:pPr>
            <a:r>
              <a:rPr lang="en-US" dirty="0"/>
              <a:t>10.&lt;/</a:t>
            </a:r>
            <a:r>
              <a:rPr lang="en-US" dirty="0" err="1"/>
              <a:t>rdf:Description</a:t>
            </a:r>
            <a:r>
              <a:rPr lang="en-US" dirty="0"/>
              <a:t>&gt;</a:t>
            </a:r>
          </a:p>
          <a:p>
            <a:pPr>
              <a:buNone/>
            </a:pPr>
            <a:r>
              <a:rPr lang="en-US" dirty="0"/>
              <a:t>11. </a:t>
            </a:r>
          </a:p>
          <a:p>
            <a:pPr>
              <a:buNone/>
            </a:pPr>
            <a:r>
              <a:rPr lang="en-US" dirty="0"/>
              <a:t>12.&lt;/</a:t>
            </a:r>
            <a:r>
              <a:rPr lang="en-US" dirty="0" err="1"/>
              <a:t>rdf:RDF</a:t>
            </a:r>
            <a:r>
              <a:rPr lang="en-US" dirty="0"/>
              <a:t>&gt;</a:t>
            </a:r>
          </a:p>
          <a:p>
            <a:endParaRPr lang="en-US" dirty="0"/>
          </a:p>
        </p:txBody>
      </p:sp>
      <p:sp>
        <p:nvSpPr>
          <p:cNvPr id="4" name="Rectangle 3"/>
          <p:cNvSpPr/>
          <p:nvPr/>
        </p:nvSpPr>
        <p:spPr>
          <a:xfrm>
            <a:off x="381000" y="228600"/>
            <a:ext cx="8001000" cy="523220"/>
          </a:xfrm>
          <a:prstGeom prst="rect">
            <a:avLst/>
          </a:prstGeom>
        </p:spPr>
        <p:txBody>
          <a:bodyPr wrap="square">
            <a:spAutoFit/>
          </a:bodyPr>
          <a:lstStyle/>
          <a:p>
            <a:r>
              <a:rPr lang="en-US" sz="2800" b="1" dirty="0"/>
              <a:t>add one more predicate: the color of the T-shirt</a:t>
            </a:r>
          </a:p>
        </p:txBody>
      </p:sp>
      <p:sp>
        <p:nvSpPr>
          <p:cNvPr id="6" name="Oval Callout 5"/>
          <p:cNvSpPr/>
          <p:nvPr/>
        </p:nvSpPr>
        <p:spPr>
          <a:xfrm>
            <a:off x="4724400" y="4648200"/>
            <a:ext cx="3962400" cy="1828800"/>
          </a:xfrm>
          <a:prstGeom prst="wedgeEllipseCallout">
            <a:avLst>
              <a:gd name="adj1" fmla="val -89443"/>
              <a:gd name="adj2" fmla="val -540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rgbClr val="FFFF00"/>
                </a:solidFill>
              </a:rPr>
              <a:t> </a:t>
            </a:r>
            <a:r>
              <a:rPr lang="en-US" sz="2400" b="1" dirty="0">
                <a:solidFill>
                  <a:srgbClr val="FFFF00"/>
                </a:solidFill>
              </a:rPr>
              <a:t>"The subject has a property with name </a:t>
            </a:r>
            <a:r>
              <a:rPr lang="en-US" sz="2400" b="1" dirty="0" err="1" smtClean="0">
                <a:solidFill>
                  <a:schemeClr val="bg1"/>
                </a:solidFill>
              </a:rPr>
              <a:t>feature:color</a:t>
            </a:r>
            <a:r>
              <a:rPr lang="en-US" sz="2400" b="1" dirty="0" smtClean="0">
                <a:solidFill>
                  <a:srgbClr val="FFFF00"/>
                </a:solidFill>
              </a:rPr>
              <a:t> </a:t>
            </a:r>
            <a:r>
              <a:rPr lang="en-US" sz="2400" b="1" dirty="0">
                <a:solidFill>
                  <a:srgbClr val="FFFF00"/>
                </a:solidFill>
              </a:rPr>
              <a:t>which has </a:t>
            </a:r>
            <a:r>
              <a:rPr lang="en-US" sz="2400" b="1" dirty="0" smtClean="0">
                <a:solidFill>
                  <a:srgbClr val="FFFF00"/>
                </a:solidFill>
              </a:rPr>
              <a:t>ID". </a:t>
            </a: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dirty="0" smtClean="0"/>
              <a:t>The graph </a:t>
            </a:r>
            <a:r>
              <a:rPr lang="en-US" dirty="0"/>
              <a:t>with fully qualified URIs.</a:t>
            </a:r>
          </a:p>
        </p:txBody>
      </p:sp>
      <p:pic>
        <p:nvPicPr>
          <p:cNvPr id="4" name="Content Placeholder 3" descr="Graph showing fully qualified URIs"/>
          <p:cNvPicPr>
            <a:picLocks noGrp="1"/>
          </p:cNvPicPr>
          <p:nvPr>
            <p:ph idx="1"/>
          </p:nvPr>
        </p:nvPicPr>
        <p:blipFill>
          <a:blip r:embed="rId2"/>
          <a:stretch>
            <a:fillRect/>
          </a:stretch>
        </p:blipFill>
        <p:spPr bwMode="auto">
          <a:xfrm>
            <a:off x="2133600" y="1295400"/>
            <a:ext cx="64008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Remember</a:t>
            </a:r>
            <a:endParaRPr lang="en-US" dirty="0"/>
          </a:p>
        </p:txBody>
      </p:sp>
      <p:sp>
        <p:nvSpPr>
          <p:cNvPr id="3" name="Content Placeholder 2"/>
          <p:cNvSpPr>
            <a:spLocks noGrp="1"/>
          </p:cNvSpPr>
          <p:nvPr>
            <p:ph idx="1"/>
          </p:nvPr>
        </p:nvSpPr>
        <p:spPr>
          <a:xfrm>
            <a:off x="457200" y="1600200"/>
            <a:ext cx="8382000" cy="4525963"/>
          </a:xfrm>
        </p:spPr>
        <p:txBody>
          <a:bodyPr/>
          <a:lstStyle/>
          <a:p>
            <a:endParaRPr lang="en-US" dirty="0" smtClean="0"/>
          </a:p>
          <a:p>
            <a:r>
              <a:rPr lang="en-US" dirty="0" smtClean="0"/>
              <a:t>A </a:t>
            </a:r>
            <a:r>
              <a:rPr lang="en-US" b="1" i="1" dirty="0"/>
              <a:t>subject</a:t>
            </a:r>
            <a:r>
              <a:rPr lang="en-US" dirty="0"/>
              <a:t> in an RDF document may also be referenced </a:t>
            </a:r>
            <a:r>
              <a:rPr lang="en-US" b="1" dirty="0"/>
              <a:t>as a </a:t>
            </a:r>
            <a:r>
              <a:rPr lang="en-US" b="1" i="1" dirty="0"/>
              <a:t>object</a:t>
            </a:r>
            <a:r>
              <a:rPr lang="en-US" b="1" dirty="0"/>
              <a:t> of a property in another RDF statement </a:t>
            </a:r>
            <a:r>
              <a:rPr lang="en-US" dirty="0"/>
              <a:t>(in the </a:t>
            </a:r>
            <a:r>
              <a:rPr lang="en-US" i="1" dirty="0"/>
              <a:t>resource</a:t>
            </a:r>
            <a:r>
              <a:rPr lang="en-US" dirty="0"/>
              <a:t> attribute</a:t>
            </a:r>
            <a:r>
              <a:rPr lang="en-US" dirty="0" smtClean="0"/>
              <a:t>).</a:t>
            </a:r>
          </a:p>
          <a:p>
            <a:r>
              <a:rPr lang="en-US" dirty="0" smtClean="0"/>
              <a:t> </a:t>
            </a:r>
            <a:r>
              <a:rPr lang="en-US" dirty="0"/>
              <a:t>This can be a confusing concept for those starting out with RDF.</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Explained</a:t>
            </a:r>
            <a:endParaRPr lang="en-US" dirty="0"/>
          </a:p>
        </p:txBody>
      </p:sp>
      <p:sp>
        <p:nvSpPr>
          <p:cNvPr id="3" name="Content Placeholder 2"/>
          <p:cNvSpPr>
            <a:spLocks noGrp="1"/>
          </p:cNvSpPr>
          <p:nvPr>
            <p:ph idx="1"/>
          </p:nvPr>
        </p:nvSpPr>
        <p:spPr>
          <a:xfrm>
            <a:off x="304800" y="1371600"/>
            <a:ext cx="8534400" cy="4876800"/>
          </a:xfrm>
        </p:spPr>
        <p:txBody>
          <a:bodyPr>
            <a:normAutofit/>
          </a:bodyPr>
          <a:lstStyle/>
          <a:p>
            <a:r>
              <a:rPr lang="en-US" dirty="0" smtClean="0"/>
              <a:t>In the example</a:t>
            </a:r>
            <a:r>
              <a:rPr lang="en-US" dirty="0"/>
              <a:t>:</a:t>
            </a:r>
          </a:p>
          <a:p>
            <a:pPr>
              <a:buNone/>
            </a:pPr>
            <a:r>
              <a:rPr lang="en-US" dirty="0" smtClean="0"/>
              <a:t>  –the </a:t>
            </a:r>
            <a:r>
              <a:rPr lang="en-US" b="1" dirty="0" smtClean="0"/>
              <a:t>URI </a:t>
            </a:r>
            <a:r>
              <a:rPr lang="en-US" sz="2400" b="1" dirty="0" smtClean="0">
                <a:hlinkClick r:id="rId2"/>
              </a:rPr>
              <a:t>http</a:t>
            </a:r>
            <a:r>
              <a:rPr lang="en-US" sz="2400" b="1" dirty="0">
                <a:hlinkClick r:id="rId2"/>
              </a:rPr>
              <a:t>://www.w3schools.com/-</a:t>
            </a:r>
            <a:r>
              <a:rPr lang="en-US" sz="2400" b="1" dirty="0" smtClean="0">
                <a:hlinkClick r:id="rId2"/>
              </a:rPr>
              <a:t>default.asp</a:t>
            </a:r>
            <a:r>
              <a:rPr lang="en-US" sz="2400" b="1" dirty="0" smtClean="0"/>
              <a:t> </a:t>
            </a:r>
            <a:r>
              <a:rPr lang="en-US" b="1" dirty="0" smtClean="0"/>
              <a:t>is used to identify a web page</a:t>
            </a:r>
            <a:r>
              <a:rPr lang="en-US" b="1" dirty="0"/>
              <a:t>,</a:t>
            </a:r>
          </a:p>
          <a:p>
            <a:pPr>
              <a:buNone/>
            </a:pPr>
            <a:r>
              <a:rPr lang="en-US" dirty="0" smtClean="0"/>
              <a:t>  –the </a:t>
            </a:r>
            <a:r>
              <a:rPr lang="en-US" b="1" dirty="0" smtClean="0"/>
              <a:t>property "</a:t>
            </a:r>
            <a:r>
              <a:rPr lang="en-US" dirty="0" smtClean="0"/>
              <a:t>author</a:t>
            </a:r>
            <a:r>
              <a:rPr lang="en-US" b="1" dirty="0" smtClean="0"/>
              <a:t>“ </a:t>
            </a:r>
            <a:r>
              <a:rPr lang="en-US" dirty="0" smtClean="0"/>
              <a:t>describes the author of the page</a:t>
            </a:r>
            <a:r>
              <a:rPr lang="en-US" dirty="0"/>
              <a:t>,</a:t>
            </a:r>
          </a:p>
          <a:p>
            <a:pPr>
              <a:buNone/>
            </a:pPr>
            <a:r>
              <a:rPr lang="en-US" dirty="0" smtClean="0"/>
              <a:t>  –the </a:t>
            </a:r>
            <a:r>
              <a:rPr lang="en-US" b="1" dirty="0" smtClean="0"/>
              <a:t>property value </a:t>
            </a:r>
            <a:r>
              <a:rPr lang="en-US" dirty="0" smtClean="0"/>
              <a:t>is</a:t>
            </a:r>
            <a:r>
              <a:rPr lang="en-US" b="1" dirty="0" smtClean="0"/>
              <a:t> "</a:t>
            </a:r>
            <a:r>
              <a:rPr lang="en-US" dirty="0" err="1" smtClean="0"/>
              <a:t>JanEgilRefsnes</a:t>
            </a:r>
            <a:r>
              <a:rPr lang="en-US" b="1" dirty="0"/>
              <a:t>".</a:t>
            </a:r>
          </a:p>
          <a:p>
            <a:pPr>
              <a:buNone/>
            </a:pPr>
            <a:r>
              <a:rPr lang="en-US" dirty="0" smtClean="0"/>
              <a:t>  –The </a:t>
            </a:r>
            <a:r>
              <a:rPr lang="en-US" b="1" dirty="0" smtClean="0"/>
              <a:t>property</a:t>
            </a:r>
            <a:r>
              <a:rPr lang="en-US" dirty="0" smtClean="0"/>
              <a:t> "created“ tells when the page was created, and the property "modified“ when it was last modified</a:t>
            </a:r>
            <a:r>
              <a:rPr lang="en-US" dirty="0"/>
              <a: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792162"/>
          </a:xfrm>
        </p:spPr>
        <p:txBody>
          <a:bodyPr/>
          <a:lstStyle/>
          <a:p>
            <a:pPr algn="l"/>
            <a:r>
              <a:rPr lang="en-US" dirty="0"/>
              <a:t>test your understanding</a:t>
            </a:r>
          </a:p>
        </p:txBody>
      </p:sp>
      <p:sp>
        <p:nvSpPr>
          <p:cNvPr id="3" name="Content Placeholder 2"/>
          <p:cNvSpPr>
            <a:spLocks noGrp="1"/>
          </p:cNvSpPr>
          <p:nvPr>
            <p:ph idx="1"/>
          </p:nvPr>
        </p:nvSpPr>
        <p:spPr/>
        <p:txBody>
          <a:bodyPr>
            <a:normAutofit fontScale="55000" lnSpcReduction="20000"/>
          </a:bodyPr>
          <a:lstStyle/>
          <a:p>
            <a:pPr>
              <a:buNone/>
            </a:pPr>
            <a:r>
              <a:rPr lang="en-US" dirty="0"/>
              <a:t>01.&lt;?xml version="1.0" encoding="UTF-8"?&gt;</a:t>
            </a:r>
          </a:p>
          <a:p>
            <a:pPr>
              <a:buNone/>
            </a:pPr>
            <a:r>
              <a:rPr lang="en-US" dirty="0"/>
              <a:t>02. </a:t>
            </a:r>
          </a:p>
          <a:p>
            <a:pPr>
              <a:buNone/>
            </a:pPr>
            <a:r>
              <a:rPr lang="en-US" dirty="0"/>
              <a:t>03.&lt;</a:t>
            </a:r>
            <a:r>
              <a:rPr lang="en-US" dirty="0" err="1"/>
              <a:t>rdf:RDF</a:t>
            </a:r>
            <a:endParaRPr lang="en-US" dirty="0"/>
          </a:p>
          <a:p>
            <a:pPr>
              <a:buNone/>
            </a:pPr>
            <a:r>
              <a:rPr lang="en-US" dirty="0"/>
              <a:t>04.xmlns:rdf="http://www.w3.org/1999/02/22-rdf-syntax-ns#"</a:t>
            </a:r>
          </a:p>
          <a:p>
            <a:pPr>
              <a:buNone/>
            </a:pPr>
            <a:r>
              <a:rPr lang="en-US" dirty="0"/>
              <a:t>05.xmlns:dc="http://purl.org/dc/elements/1.1/"</a:t>
            </a:r>
          </a:p>
          <a:p>
            <a:pPr>
              <a:buNone/>
            </a:pPr>
            <a:r>
              <a:rPr lang="en-US" dirty="0"/>
              <a:t>06.xmlns:region="http://www.country-regions.fake/"&gt;</a:t>
            </a:r>
          </a:p>
          <a:p>
            <a:pPr>
              <a:buNone/>
            </a:pPr>
            <a:r>
              <a:rPr lang="en-US" dirty="0"/>
              <a:t>07. </a:t>
            </a:r>
          </a:p>
          <a:p>
            <a:pPr>
              <a:buNone/>
            </a:pPr>
            <a:r>
              <a:rPr lang="en-US" dirty="0"/>
              <a:t>08.&lt;</a:t>
            </a:r>
            <a:r>
              <a:rPr lang="en-US" dirty="0" err="1"/>
              <a:t>rdf:Description</a:t>
            </a:r>
            <a:r>
              <a:rPr lang="en-US" dirty="0"/>
              <a:t> </a:t>
            </a:r>
            <a:r>
              <a:rPr lang="en-US" dirty="0" err="1"/>
              <a:t>rdf:about</a:t>
            </a:r>
            <a:r>
              <a:rPr lang="en-US" dirty="0"/>
              <a:t>="http://en.wikipedia.org/wiki/Oxford"&gt;</a:t>
            </a:r>
          </a:p>
          <a:p>
            <a:pPr>
              <a:buNone/>
            </a:pPr>
            <a:r>
              <a:rPr lang="en-US" dirty="0"/>
              <a:t>09.&lt;</a:t>
            </a:r>
            <a:r>
              <a:rPr lang="en-US" dirty="0" err="1"/>
              <a:t>dc:title</a:t>
            </a:r>
            <a:r>
              <a:rPr lang="en-US" dirty="0"/>
              <a:t>&gt;Oxford&lt;/</a:t>
            </a:r>
            <a:r>
              <a:rPr lang="en-US" dirty="0" err="1"/>
              <a:t>dc:title</a:t>
            </a:r>
            <a:r>
              <a:rPr lang="en-US" dirty="0"/>
              <a:t>&gt;</a:t>
            </a:r>
          </a:p>
          <a:p>
            <a:pPr>
              <a:buNone/>
            </a:pPr>
            <a:r>
              <a:rPr lang="en-US" dirty="0"/>
              <a:t>10.&lt;</a:t>
            </a:r>
            <a:r>
              <a:rPr lang="en-US" dirty="0" err="1"/>
              <a:t>dc:coverage</a:t>
            </a:r>
            <a:r>
              <a:rPr lang="en-US" dirty="0"/>
              <a:t>&gt;</a:t>
            </a:r>
            <a:r>
              <a:rPr lang="en-US" dirty="0" err="1"/>
              <a:t>Oxfordshire</a:t>
            </a:r>
            <a:r>
              <a:rPr lang="en-US" dirty="0"/>
              <a:t>&lt;/</a:t>
            </a:r>
            <a:r>
              <a:rPr lang="en-US" dirty="0" err="1"/>
              <a:t>dc:coverage</a:t>
            </a:r>
            <a:r>
              <a:rPr lang="en-US" dirty="0"/>
              <a:t>&gt;</a:t>
            </a:r>
          </a:p>
          <a:p>
            <a:pPr>
              <a:buNone/>
            </a:pPr>
            <a:r>
              <a:rPr lang="en-US" dirty="0"/>
              <a:t>11.&lt;</a:t>
            </a:r>
            <a:r>
              <a:rPr lang="en-US" dirty="0" err="1"/>
              <a:t>dc:publisher</a:t>
            </a:r>
            <a:r>
              <a:rPr lang="en-US" dirty="0"/>
              <a:t>&gt;Wikipedia&lt;/</a:t>
            </a:r>
            <a:r>
              <a:rPr lang="en-US" dirty="0" err="1"/>
              <a:t>dc:publisher</a:t>
            </a:r>
            <a:r>
              <a:rPr lang="en-US" dirty="0"/>
              <a:t>&gt;</a:t>
            </a:r>
          </a:p>
          <a:p>
            <a:pPr>
              <a:buNone/>
            </a:pPr>
            <a:r>
              <a:rPr lang="en-US" dirty="0"/>
              <a:t>12.&lt;</a:t>
            </a:r>
            <a:r>
              <a:rPr lang="en-US" dirty="0" err="1"/>
              <a:t>region:population</a:t>
            </a:r>
            <a:r>
              <a:rPr lang="en-US" dirty="0"/>
              <a:t>&gt;10000&lt;/</a:t>
            </a:r>
            <a:r>
              <a:rPr lang="en-US" dirty="0" err="1"/>
              <a:t>region:population</a:t>
            </a:r>
            <a:r>
              <a:rPr lang="en-US" dirty="0"/>
              <a:t>&gt;</a:t>
            </a:r>
          </a:p>
          <a:p>
            <a:pPr>
              <a:buNone/>
            </a:pPr>
            <a:r>
              <a:rPr lang="en-US" dirty="0"/>
              <a:t>13.&lt;</a:t>
            </a:r>
            <a:r>
              <a:rPr lang="en-US" dirty="0" err="1"/>
              <a:t>region:principaltown</a:t>
            </a:r>
            <a:r>
              <a:rPr lang="en-US" dirty="0"/>
              <a:t> </a:t>
            </a:r>
            <a:r>
              <a:rPr lang="en-US" dirty="0" err="1"/>
              <a:t>rdf:resource</a:t>
            </a:r>
            <a:r>
              <a:rPr lang="en-US" dirty="0"/>
              <a:t>="http://www.country-regions.fake/oxford"/&gt;</a:t>
            </a:r>
          </a:p>
          <a:p>
            <a:pPr>
              <a:buNone/>
            </a:pPr>
            <a:r>
              <a:rPr lang="en-US" dirty="0"/>
              <a:t>14.&lt;/</a:t>
            </a:r>
            <a:r>
              <a:rPr lang="en-US" dirty="0" err="1"/>
              <a:t>rdf:Description</a:t>
            </a:r>
            <a:r>
              <a:rPr lang="en-US" dirty="0"/>
              <a:t>&gt;</a:t>
            </a:r>
          </a:p>
          <a:p>
            <a:pPr>
              <a:buNone/>
            </a:pPr>
            <a:r>
              <a:rPr lang="en-US" dirty="0"/>
              <a:t>15. </a:t>
            </a:r>
          </a:p>
          <a:p>
            <a:pPr>
              <a:buNone/>
            </a:pPr>
            <a:r>
              <a:rPr lang="en-US" dirty="0"/>
              <a:t>16.&lt;/</a:t>
            </a:r>
            <a:r>
              <a:rPr lang="en-US" dirty="0" err="1"/>
              <a:t>rdf:RDF</a:t>
            </a:r>
            <a:r>
              <a:rPr lang="en-US" dirty="0"/>
              <a:t>&gt;</a:t>
            </a:r>
          </a:p>
          <a:p>
            <a:pPr>
              <a:buNone/>
            </a:pPr>
            <a:endParaRPr lang="en-US" dirty="0"/>
          </a:p>
        </p:txBody>
      </p:sp>
      <p:sp>
        <p:nvSpPr>
          <p:cNvPr id="4" name="Rectangle 3"/>
          <p:cNvSpPr/>
          <p:nvPr/>
        </p:nvSpPr>
        <p:spPr>
          <a:xfrm>
            <a:off x="4724400" y="762000"/>
            <a:ext cx="4572000" cy="1477328"/>
          </a:xfrm>
          <a:prstGeom prst="rect">
            <a:avLst/>
          </a:prstGeom>
        </p:spPr>
        <p:txBody>
          <a:bodyPr wrap="square">
            <a:spAutoFit/>
          </a:bodyPr>
          <a:lstStyle/>
          <a:p>
            <a:r>
              <a:rPr lang="en-US" dirty="0">
                <a:solidFill>
                  <a:srgbClr val="FF0000"/>
                </a:solidFill>
              </a:rPr>
              <a:t>identify on the RDF document </a:t>
            </a:r>
            <a:r>
              <a:rPr lang="en-US" dirty="0" smtClean="0">
                <a:solidFill>
                  <a:srgbClr val="FF0000"/>
                </a:solidFill>
              </a:rPr>
              <a:t>below </a:t>
            </a:r>
            <a:r>
              <a:rPr lang="en-US" dirty="0">
                <a:solidFill>
                  <a:srgbClr val="FF0000"/>
                </a:solidFill>
              </a:rPr>
              <a:t>the:</a:t>
            </a:r>
          </a:p>
          <a:p>
            <a:pPr lvl="0"/>
            <a:r>
              <a:rPr lang="en-US" b="1" dirty="0">
                <a:solidFill>
                  <a:srgbClr val="FF0000"/>
                </a:solidFill>
              </a:rPr>
              <a:t>Subject</a:t>
            </a:r>
            <a:r>
              <a:rPr lang="en-US" dirty="0">
                <a:solidFill>
                  <a:srgbClr val="FF0000"/>
                </a:solidFill>
              </a:rPr>
              <a:t> of the statement</a:t>
            </a:r>
          </a:p>
          <a:p>
            <a:pPr lvl="0"/>
            <a:r>
              <a:rPr lang="en-US" b="1" dirty="0">
                <a:solidFill>
                  <a:srgbClr val="FF0000"/>
                </a:solidFill>
              </a:rPr>
              <a:t>Predicates</a:t>
            </a:r>
            <a:r>
              <a:rPr lang="en-US" dirty="0">
                <a:solidFill>
                  <a:srgbClr val="FF0000"/>
                </a:solidFill>
              </a:rPr>
              <a:t> of the statement - including whether they are </a:t>
            </a:r>
            <a:r>
              <a:rPr lang="en-US" i="1" dirty="0">
                <a:solidFill>
                  <a:srgbClr val="FF0000"/>
                </a:solidFill>
              </a:rPr>
              <a:t>resources</a:t>
            </a:r>
            <a:r>
              <a:rPr lang="en-US" dirty="0">
                <a:solidFill>
                  <a:srgbClr val="FF0000"/>
                </a:solidFill>
              </a:rPr>
              <a:t> or </a:t>
            </a:r>
            <a:r>
              <a:rPr lang="en-US" i="1" dirty="0">
                <a:solidFill>
                  <a:srgbClr val="FF0000"/>
                </a:solidFill>
              </a:rPr>
              <a:t>literals</a:t>
            </a:r>
            <a:endParaRPr lang="en-US" dirty="0">
              <a:solidFill>
                <a:srgbClr val="FF0000"/>
              </a:solidFill>
            </a:endParaRPr>
          </a:p>
          <a:p>
            <a:pPr lvl="0"/>
            <a:r>
              <a:rPr lang="en-US" b="1" dirty="0">
                <a:solidFill>
                  <a:srgbClr val="FF0000"/>
                </a:solidFill>
              </a:rPr>
              <a:t>Objects</a:t>
            </a:r>
            <a:r>
              <a:rPr lang="en-US" dirty="0">
                <a:solidFill>
                  <a:srgbClr val="FF0000"/>
                </a:solidFill>
              </a:rPr>
              <a:t> referenced by the resource predicates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normAutofit/>
          </a:bodyPr>
          <a:lstStyle/>
          <a:p>
            <a:r>
              <a:rPr lang="en-US" sz="2400" b="1" dirty="0" smtClean="0">
                <a:solidFill>
                  <a:schemeClr val="accent2">
                    <a:lumMod val="75000"/>
                  </a:schemeClr>
                </a:solidFill>
              </a:rPr>
              <a:t>Why Include Semantics In Data? Knowledge Integrati</a:t>
            </a:r>
            <a:r>
              <a:rPr lang="en-US" sz="2400" b="1" dirty="0" smtClean="0"/>
              <a:t>on</a:t>
            </a:r>
            <a:endParaRPr lang="en-US" sz="2400" b="1" dirty="0"/>
          </a:p>
        </p:txBody>
      </p:sp>
      <p:sp>
        <p:nvSpPr>
          <p:cNvPr id="3" name="Content Placeholder 2"/>
          <p:cNvSpPr>
            <a:spLocks noGrp="1"/>
          </p:cNvSpPr>
          <p:nvPr>
            <p:ph idx="1"/>
          </p:nvPr>
        </p:nvSpPr>
        <p:spPr/>
        <p:txBody>
          <a:bodyPr/>
          <a:lstStyle/>
          <a:p>
            <a:r>
              <a:rPr lang="en-US" dirty="0" smtClean="0"/>
              <a:t>two websites are started independently from each other.</a:t>
            </a:r>
          </a:p>
          <a:p>
            <a:r>
              <a:rPr lang="en-US" dirty="0" smtClean="0"/>
              <a:t> One site hosts information on </a:t>
            </a:r>
            <a:r>
              <a:rPr lang="en-US" b="1" dirty="0" smtClean="0">
                <a:solidFill>
                  <a:schemeClr val="accent1">
                    <a:lumMod val="75000"/>
                  </a:schemeClr>
                </a:solidFill>
              </a:rPr>
              <a:t>current and historic Oscar winning films</a:t>
            </a:r>
            <a:r>
              <a:rPr lang="en-US" dirty="0" smtClean="0"/>
              <a:t>; </a:t>
            </a:r>
          </a:p>
          <a:p>
            <a:r>
              <a:rPr lang="en-US" dirty="0" smtClean="0"/>
              <a:t>the other a large database </a:t>
            </a:r>
            <a:r>
              <a:rPr lang="en-US" dirty="0" smtClean="0">
                <a:solidFill>
                  <a:schemeClr val="accent1">
                    <a:lumMod val="75000"/>
                  </a:schemeClr>
                </a:solidFill>
              </a:rPr>
              <a:t>of biographies of Hollywood actors and actresses.</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dirty="0" smtClean="0"/>
              <a:t>Sharing Without Semantic Modeling</a:t>
            </a:r>
            <a:br>
              <a:rPr lang="en-US" b="1" dirty="0" smtClean="0"/>
            </a:br>
            <a:endParaRPr lang="en-US" dirty="0"/>
          </a:p>
        </p:txBody>
      </p:sp>
      <p:pic>
        <p:nvPicPr>
          <p:cNvPr id="4" name="Picture 3" descr="Example databases without semantics"/>
          <p:cNvPicPr/>
          <p:nvPr/>
        </p:nvPicPr>
        <p:blipFill>
          <a:blip r:embed="rId2">
            <a:duotone>
              <a:prstClr val="black"/>
              <a:schemeClr val="accent1">
                <a:tint val="45000"/>
                <a:satMod val="400000"/>
              </a:schemeClr>
            </a:duotone>
          </a:blip>
          <a:srcRect/>
          <a:stretch>
            <a:fillRect/>
          </a:stretch>
        </p:blipFill>
        <p:spPr bwMode="auto">
          <a:xfrm>
            <a:off x="990600" y="1600200"/>
            <a:ext cx="7315200" cy="4267199"/>
          </a:xfrm>
          <a:prstGeom prst="rect">
            <a:avLst/>
          </a:prstGeom>
          <a:solidFill>
            <a:schemeClr val="bg2">
              <a:lumMod val="75000"/>
            </a:schemeClr>
          </a:solidFill>
          <a:ln w="9525">
            <a:noFill/>
            <a:miter lim="800000"/>
            <a:headEnd/>
            <a:tailEnd/>
          </a:ln>
        </p:spPr>
      </p:pic>
      <p:sp>
        <p:nvSpPr>
          <p:cNvPr id="5" name="Oval Callout 4"/>
          <p:cNvSpPr/>
          <p:nvPr/>
        </p:nvSpPr>
        <p:spPr>
          <a:xfrm>
            <a:off x="4876800" y="914400"/>
            <a:ext cx="3962400" cy="2057400"/>
          </a:xfrm>
          <a:prstGeom prst="wedgeEllipseCallout">
            <a:avLst>
              <a:gd name="adj1" fmla="val -82498"/>
              <a:gd name="adj2" fmla="val 3408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t>all of the Oscar winning films ever produced and also a list of actors and actresses who starred in them. </a:t>
            </a:r>
          </a:p>
        </p:txBody>
      </p:sp>
      <p:sp>
        <p:nvSpPr>
          <p:cNvPr id="8" name="Oval Callout 7"/>
          <p:cNvSpPr/>
          <p:nvPr/>
        </p:nvSpPr>
        <p:spPr>
          <a:xfrm>
            <a:off x="5181600" y="4267200"/>
            <a:ext cx="3962400" cy="2590800"/>
          </a:xfrm>
          <a:prstGeom prst="wedgeEllipseCallout">
            <a:avLst>
              <a:gd name="adj1" fmla="val -87416"/>
              <a:gd name="adj2" fmla="val -590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However, it doesn't hold any other actor information other than their name and date of birth.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dirty="0" smtClean="0"/>
              <a:t>Sharing Without Semantic Modeling</a:t>
            </a:r>
            <a:br>
              <a:rPr lang="en-US" b="1" dirty="0" smtClean="0"/>
            </a:br>
            <a:endParaRPr lang="en-US" dirty="0"/>
          </a:p>
        </p:txBody>
      </p:sp>
      <p:pic>
        <p:nvPicPr>
          <p:cNvPr id="4" name="Picture 3" descr="Example databases without semantics"/>
          <p:cNvPicPr/>
          <p:nvPr/>
        </p:nvPicPr>
        <p:blipFill>
          <a:blip r:embed="rId2">
            <a:duotone>
              <a:prstClr val="black"/>
              <a:schemeClr val="accent1">
                <a:tint val="45000"/>
                <a:satMod val="400000"/>
              </a:schemeClr>
            </a:duotone>
          </a:blip>
          <a:srcRect/>
          <a:stretch>
            <a:fillRect/>
          </a:stretch>
        </p:blipFill>
        <p:spPr bwMode="auto">
          <a:xfrm>
            <a:off x="990600" y="1600200"/>
            <a:ext cx="7315200" cy="4267199"/>
          </a:xfrm>
          <a:prstGeom prst="rect">
            <a:avLst/>
          </a:prstGeom>
          <a:solidFill>
            <a:schemeClr val="bg2">
              <a:lumMod val="75000"/>
            </a:schemeClr>
          </a:solidFill>
          <a:ln w="9525">
            <a:noFill/>
            <a:miter lim="800000"/>
            <a:headEnd/>
            <a:tailEnd/>
          </a:ln>
        </p:spPr>
      </p:pic>
      <p:sp>
        <p:nvSpPr>
          <p:cNvPr id="6" name="Oval Callout 5"/>
          <p:cNvSpPr/>
          <p:nvPr/>
        </p:nvSpPr>
        <p:spPr>
          <a:xfrm>
            <a:off x="304800" y="1447800"/>
            <a:ext cx="3962400" cy="1981200"/>
          </a:xfrm>
          <a:prstGeom prst="wedgeEllipseCallout">
            <a:avLst>
              <a:gd name="adj1" fmla="val 88120"/>
              <a:gd name="adj2" fmla="val 202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b="1" dirty="0"/>
              <a:t>contains a complete listing of many current and former Hollywood actors, including a complete biography, plus a list of movies that they starred in</a:t>
            </a:r>
          </a:p>
        </p:txBody>
      </p:sp>
      <p:sp>
        <p:nvSpPr>
          <p:cNvPr id="7" name="Oval Callout 6"/>
          <p:cNvSpPr/>
          <p:nvPr/>
        </p:nvSpPr>
        <p:spPr>
          <a:xfrm>
            <a:off x="533400" y="4572000"/>
            <a:ext cx="3962400" cy="1676400"/>
          </a:xfrm>
          <a:prstGeom prst="wedgeEllipseCallout">
            <a:avLst>
              <a:gd name="adj1" fmla="val 77780"/>
              <a:gd name="adj2" fmla="val -1003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t>But, it does not contain any film plots, or screenshots of the films</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295400"/>
          </a:xfrm>
        </p:spPr>
        <p:txBody>
          <a:bodyPr>
            <a:normAutofit/>
          </a:bodyPr>
          <a:lstStyle/>
          <a:p>
            <a:r>
              <a:rPr lang="en-US" sz="3100" dirty="0" smtClean="0"/>
              <a:t>Let's look at how these two sites might collaborate</a:t>
            </a:r>
            <a:endParaRPr lang="en-US" dirty="0"/>
          </a:p>
        </p:txBody>
      </p:sp>
      <p:sp>
        <p:nvSpPr>
          <p:cNvPr id="3" name="Content Placeholder 2"/>
          <p:cNvSpPr>
            <a:spLocks noGrp="1"/>
          </p:cNvSpPr>
          <p:nvPr>
            <p:ph idx="1"/>
          </p:nvPr>
        </p:nvSpPr>
        <p:spPr>
          <a:xfrm>
            <a:off x="304800" y="1554162"/>
            <a:ext cx="8686800" cy="5075238"/>
          </a:xfrm>
        </p:spPr>
        <p:txBody>
          <a:bodyPr>
            <a:noAutofit/>
          </a:bodyPr>
          <a:lstStyle/>
          <a:p>
            <a:pPr lvl="0"/>
            <a:r>
              <a:rPr lang="en-US" sz="2000" b="1" dirty="0" smtClean="0">
                <a:solidFill>
                  <a:schemeClr val="tx1"/>
                </a:solidFill>
                <a:latin typeface="Times New Roman" pitchFamily="18" charset="0"/>
                <a:cs typeface="Times New Roman" pitchFamily="18" charset="0"/>
              </a:rPr>
              <a:t>Obviously, the users of </a:t>
            </a:r>
            <a:r>
              <a:rPr lang="en-US" sz="2000" b="1" dirty="0" smtClean="0">
                <a:solidFill>
                  <a:srgbClr val="0070C0"/>
                </a:solidFill>
                <a:latin typeface="Times New Roman" pitchFamily="18" charset="0"/>
                <a:cs typeface="Times New Roman" pitchFamily="18" charset="0"/>
                <a:hlinkClick r:id="rId2"/>
              </a:rPr>
              <a:t>http://www.oscarwinners.fake </a:t>
            </a:r>
            <a:r>
              <a:rPr lang="en-US" sz="2000" b="1" dirty="0" smtClean="0">
                <a:solidFill>
                  <a:schemeClr val="tx1"/>
                </a:solidFill>
                <a:latin typeface="Times New Roman" pitchFamily="18" charset="0"/>
                <a:cs typeface="Times New Roman" pitchFamily="18" charset="0"/>
              </a:rPr>
              <a:t>would benefit from being able to click on the name of a starring actor and find out more about them - this information is stored in the </a:t>
            </a:r>
            <a:r>
              <a:rPr lang="en-US" sz="2000" b="1" dirty="0" err="1" smtClean="0">
                <a:solidFill>
                  <a:schemeClr val="tx1"/>
                </a:solidFill>
                <a:latin typeface="Times New Roman" pitchFamily="18" charset="0"/>
                <a:cs typeface="Times New Roman" pitchFamily="18" charset="0"/>
              </a:rPr>
              <a:t>MySQL</a:t>
            </a:r>
            <a:r>
              <a:rPr lang="en-US" sz="2000" b="1" dirty="0" smtClean="0">
                <a:solidFill>
                  <a:schemeClr val="tx1"/>
                </a:solidFill>
                <a:latin typeface="Times New Roman" pitchFamily="18" charset="0"/>
                <a:cs typeface="Times New Roman" pitchFamily="18" charset="0"/>
              </a:rPr>
              <a:t> database at </a:t>
            </a:r>
            <a:r>
              <a:rPr lang="en-US" sz="2000" b="1" dirty="0" smtClean="0">
                <a:solidFill>
                  <a:srgbClr val="0070C0"/>
                </a:solidFill>
                <a:latin typeface="Times New Roman" pitchFamily="18" charset="0"/>
                <a:cs typeface="Times New Roman" pitchFamily="18" charset="0"/>
                <a:hlinkClick r:id="rId2"/>
              </a:rPr>
              <a:t>http://www.actorbiographies2go.fake</a:t>
            </a:r>
            <a:r>
              <a:rPr lang="en-US" sz="2000" b="1" dirty="0" smtClean="0">
                <a:solidFill>
                  <a:srgbClr val="0070C0"/>
                </a:solidFill>
                <a:latin typeface="Times New Roman" pitchFamily="18" charset="0"/>
                <a:cs typeface="Times New Roman" pitchFamily="18" charset="0"/>
              </a:rPr>
              <a:t>.</a:t>
            </a:r>
          </a:p>
          <a:p>
            <a:pPr lvl="0"/>
            <a:endParaRPr lang="en-US" sz="2000" b="1" dirty="0" smtClean="0">
              <a:solidFill>
                <a:srgbClr val="0070C0"/>
              </a:solidFill>
              <a:latin typeface="Times New Roman" pitchFamily="18" charset="0"/>
              <a:cs typeface="Times New Roman" pitchFamily="18" charset="0"/>
            </a:endParaRPr>
          </a:p>
          <a:p>
            <a:pPr lvl="0"/>
            <a:endParaRPr lang="en-US" sz="2000" b="1" dirty="0" smtClean="0">
              <a:solidFill>
                <a:srgbClr val="0070C0"/>
              </a:solidFill>
              <a:latin typeface="Times New Roman" pitchFamily="18" charset="0"/>
              <a:cs typeface="Times New Roman" pitchFamily="18" charset="0"/>
            </a:endParaRPr>
          </a:p>
          <a:p>
            <a:pPr lvl="0"/>
            <a:r>
              <a:rPr lang="en-US" sz="2000" b="1" dirty="0" smtClean="0">
                <a:solidFill>
                  <a:schemeClr val="tx1"/>
                </a:solidFill>
                <a:latin typeface="Times New Roman" pitchFamily="18" charset="0"/>
                <a:cs typeface="Times New Roman" pitchFamily="18" charset="0"/>
              </a:rPr>
              <a:t>Likewise, the users of </a:t>
            </a:r>
            <a:r>
              <a:rPr lang="en-US" sz="2000" b="1" dirty="0" smtClean="0">
                <a:solidFill>
                  <a:srgbClr val="0070C0"/>
                </a:solidFill>
                <a:latin typeface="Times New Roman" pitchFamily="18" charset="0"/>
                <a:cs typeface="Times New Roman" pitchFamily="18" charset="0"/>
                <a:hlinkClick r:id="rId2"/>
              </a:rPr>
              <a:t>http://www.actorbiographies2go.fake </a:t>
            </a:r>
            <a:r>
              <a:rPr lang="en-US" sz="2000" b="1" dirty="0" smtClean="0">
                <a:solidFill>
                  <a:schemeClr val="tx1"/>
                </a:solidFill>
                <a:latin typeface="Times New Roman" pitchFamily="18" charset="0"/>
                <a:cs typeface="Times New Roman" pitchFamily="18" charset="0"/>
              </a:rPr>
              <a:t>would benefit from being able to click on the names of films that the actors starred in and find more information. This is stored in the MS SQL database at </a:t>
            </a:r>
            <a:r>
              <a:rPr lang="en-US" sz="2000" b="1" dirty="0" smtClean="0">
                <a:solidFill>
                  <a:srgbClr val="0070C0"/>
                </a:solidFill>
                <a:latin typeface="Times New Roman" pitchFamily="18" charset="0"/>
                <a:cs typeface="Times New Roman" pitchFamily="18" charset="0"/>
                <a:hlinkClick r:id="rId2"/>
              </a:rPr>
              <a:t>http://www.oscarwinners.fake</a:t>
            </a:r>
            <a:r>
              <a:rPr lang="en-US" sz="2000" b="1" dirty="0" smtClean="0">
                <a:solidFill>
                  <a:schemeClr val="tx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105400"/>
          </a:xfrm>
        </p:spPr>
        <p:txBody>
          <a:bodyPr>
            <a:normAutofit fontScale="70000" lnSpcReduction="20000"/>
          </a:bodyPr>
          <a:lstStyle/>
          <a:p>
            <a:pPr lvl="0"/>
            <a:r>
              <a:rPr lang="en-US" b="1" dirty="0" smtClean="0">
                <a:solidFill>
                  <a:schemeClr val="tx1"/>
                </a:solidFill>
                <a:latin typeface="Times New Roman" pitchFamily="18" charset="0"/>
                <a:cs typeface="Times New Roman" pitchFamily="18" charset="0"/>
              </a:rPr>
              <a:t>Any sharing of data between the two sites cannot be done by joining tables in their databases. Firstly, they have been independently designed in the first place and so their primary keys referring to individual actors or films in both databases will not be synchronized. They would have to be mapped. But secondly, they are using different database server systems which are not cross-compatible.</a:t>
            </a:r>
          </a:p>
          <a:p>
            <a:pPr lvl="0"/>
            <a:endParaRPr lang="en-US" b="1" dirty="0" smtClean="0">
              <a:solidFill>
                <a:schemeClr val="tx1"/>
              </a:solidFill>
              <a:latin typeface="Times New Roman" pitchFamily="18" charset="0"/>
              <a:cs typeface="Times New Roman" pitchFamily="18" charset="0"/>
            </a:endParaRPr>
          </a:p>
          <a:p>
            <a:pPr lvl="0"/>
            <a:r>
              <a:rPr lang="en-US" b="1" dirty="0" smtClean="0">
                <a:solidFill>
                  <a:schemeClr val="tx1"/>
                </a:solidFill>
                <a:latin typeface="Times New Roman" pitchFamily="18" charset="0"/>
                <a:cs typeface="Times New Roman" pitchFamily="18" charset="0"/>
              </a:rPr>
              <a:t>To collaborate using their current databases, the owners of either site would have to decide on a common data format by which to share information that they could both understand by using a common film and actor unique ID scheme of their own invention. They could do this, for example, by creating a secure XML endpoint on each of their websites from which they can request information from each other on demand. This way, their shared information is always up to date.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533400"/>
          </a:xfrm>
        </p:spPr>
        <p:txBody>
          <a:bodyPr>
            <a:normAutofit fontScale="90000"/>
          </a:bodyPr>
          <a:lstStyle/>
          <a:p>
            <a:r>
              <a:rPr lang="en-US" b="1" dirty="0" smtClean="0"/>
              <a:t>Important Point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sort of information interchange across incompatible, independently designed data systems takes time, money and human contextual interpretation of the different datasets. It also is restrictive to the data domains of only these two websites, any further additions to their knowledge from elsewhere will demand similar efforts. </a:t>
            </a:r>
            <a:r>
              <a:rPr lang="en-US" i="1" dirty="0" smtClean="0"/>
              <a:t>It requires humans to understand the meaning of the data and agree on common formats to collaborate the two databases appropriately.</a:t>
            </a: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b="1" dirty="0" smtClean="0"/>
              <a:t>Sharing With The Semantic Web Model</a:t>
            </a:r>
            <a:br>
              <a:rPr lang="en-US" b="1" dirty="0" smtClean="0"/>
            </a:br>
            <a:endParaRPr lang="en-US" dirty="0"/>
          </a:p>
        </p:txBody>
      </p:sp>
      <p:pic>
        <p:nvPicPr>
          <p:cNvPr id="4" name="Picture 3" descr="Sharing Knowledge Domains Via A Common Ontology"/>
          <p:cNvPicPr/>
          <p:nvPr/>
        </p:nvPicPr>
        <p:blipFill>
          <a:blip r:embed="rId2">
            <a:duotone>
              <a:prstClr val="black"/>
              <a:schemeClr val="accent1">
                <a:tint val="45000"/>
                <a:satMod val="400000"/>
              </a:schemeClr>
            </a:duotone>
          </a:blip>
          <a:srcRect/>
          <a:stretch>
            <a:fillRect/>
          </a:stretch>
        </p:blipFill>
        <p:spPr bwMode="auto">
          <a:xfrm>
            <a:off x="4095750" y="2390775"/>
            <a:ext cx="4743450" cy="4086225"/>
          </a:xfrm>
          <a:prstGeom prst="rect">
            <a:avLst/>
          </a:prstGeom>
          <a:noFill/>
          <a:ln w="9525">
            <a:noFill/>
            <a:miter lim="800000"/>
            <a:headEnd/>
            <a:tailEnd/>
          </a:ln>
        </p:spPr>
      </p:pic>
      <p:sp>
        <p:nvSpPr>
          <p:cNvPr id="5" name="Rectangle 4"/>
          <p:cNvSpPr/>
          <p:nvPr/>
        </p:nvSpPr>
        <p:spPr>
          <a:xfrm>
            <a:off x="228600" y="990600"/>
            <a:ext cx="8305800" cy="830997"/>
          </a:xfrm>
          <a:prstGeom prst="rect">
            <a:avLst/>
          </a:prstGeom>
        </p:spPr>
        <p:txBody>
          <a:bodyPr wrap="square">
            <a:spAutoFit/>
          </a:bodyPr>
          <a:lstStyle/>
          <a:p>
            <a:r>
              <a:rPr lang="en-US" sz="2400" b="1" dirty="0">
                <a:latin typeface="Times New Roman" pitchFamily="18" charset="0"/>
                <a:cs typeface="Times New Roman" pitchFamily="18" charset="0"/>
              </a:rPr>
              <a:t>In semantic modeling, the following are important terms you should know:</a:t>
            </a:r>
          </a:p>
        </p:txBody>
      </p:sp>
      <p:sp>
        <p:nvSpPr>
          <p:cNvPr id="6" name="Rounded Rectangle 5"/>
          <p:cNvSpPr/>
          <p:nvPr/>
        </p:nvSpPr>
        <p:spPr>
          <a:xfrm>
            <a:off x="152400" y="2057400"/>
            <a:ext cx="36576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b="1" dirty="0">
                <a:solidFill>
                  <a:srgbClr val="002060"/>
                </a:solidFill>
              </a:rPr>
              <a:t>Vocabulary</a:t>
            </a:r>
            <a:r>
              <a:rPr lang="en-US" dirty="0"/>
              <a:t> </a:t>
            </a:r>
            <a:endParaRPr lang="en-US" dirty="0" smtClean="0"/>
          </a:p>
          <a:p>
            <a:pPr lvl="0" algn="just"/>
            <a:r>
              <a:rPr lang="en-US" dirty="0" smtClean="0"/>
              <a:t> </a:t>
            </a:r>
            <a:r>
              <a:rPr lang="en-US" b="1" dirty="0"/>
              <a:t>A collection of terms given a well-defined meaning that is consistent across contexts.</a:t>
            </a:r>
          </a:p>
        </p:txBody>
      </p:sp>
      <p:sp>
        <p:nvSpPr>
          <p:cNvPr id="7" name="Rounded Rectangle 6"/>
          <p:cNvSpPr/>
          <p:nvPr/>
        </p:nvSpPr>
        <p:spPr>
          <a:xfrm>
            <a:off x="304800" y="4267200"/>
            <a:ext cx="35814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rgbClr val="002060"/>
                </a:solidFill>
              </a:rPr>
              <a:t>Ontology </a:t>
            </a:r>
            <a:endParaRPr lang="en-US" sz="2800" b="1" dirty="0" smtClean="0">
              <a:solidFill>
                <a:srgbClr val="002060"/>
              </a:solidFill>
            </a:endParaRPr>
          </a:p>
          <a:p>
            <a:pPr algn="just"/>
            <a:r>
              <a:rPr lang="en-US" dirty="0" smtClean="0"/>
              <a:t> </a:t>
            </a:r>
            <a:r>
              <a:rPr lang="en-US" b="1" dirty="0"/>
              <a:t>Allows you to define </a:t>
            </a:r>
            <a:r>
              <a:rPr lang="en-US" b="1" i="1" dirty="0"/>
              <a:t>contextual relationships</a:t>
            </a:r>
            <a:r>
              <a:rPr lang="en-US" b="1" dirty="0"/>
              <a:t> behind a defined vocabulary. It is the cornerstone of defining a knowledge domain.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txBody>
          <a:bodyPr>
            <a:normAutofit fontScale="90000"/>
          </a:bodyPr>
          <a:lstStyle/>
          <a:p>
            <a:r>
              <a:rPr lang="en-US" dirty="0" smtClean="0"/>
              <a:t>how do we model the two site scenario using semantic modeling?</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1.  the two sites need to apply a </a:t>
            </a:r>
            <a:r>
              <a:rPr lang="en-US" b="1" dirty="0" smtClean="0"/>
              <a:t>common</a:t>
            </a:r>
            <a:r>
              <a:rPr lang="en-US" dirty="0" smtClean="0"/>
              <a:t>, </a:t>
            </a:r>
            <a:r>
              <a:rPr lang="en-US" b="1" dirty="0" smtClean="0"/>
              <a:t>standard vocabulary</a:t>
            </a:r>
            <a:r>
              <a:rPr lang="en-US" dirty="0" smtClean="0"/>
              <a:t> to describe their data that is contextually consistent. </a:t>
            </a:r>
          </a:p>
          <a:p>
            <a:pPr marL="514350" indent="-514350">
              <a:buAutoNum type="arabicPeriod"/>
            </a:pPr>
            <a:endParaRPr lang="en-US" dirty="0" smtClean="0"/>
          </a:p>
          <a:p>
            <a:pPr marL="514350" indent="-514350">
              <a:buNone/>
            </a:pPr>
            <a:r>
              <a:rPr lang="en-US" dirty="0" smtClean="0"/>
              <a:t>2.  the two sites adopting the same </a:t>
            </a:r>
            <a:r>
              <a:rPr lang="en-US" b="1" dirty="0" smtClean="0"/>
              <a:t>base ontology</a:t>
            </a:r>
            <a:r>
              <a:rPr lang="en-US" dirty="0" smtClean="0"/>
              <a:t> for expressing the meaning behind the data they expose,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Subject, Predicate &amp; Object</a:t>
            </a:r>
            <a:br>
              <a:rPr lang="en-US" b="1" dirty="0" smtClean="0"/>
            </a:br>
            <a:endParaRPr lang="en-US" dirty="0"/>
          </a:p>
        </p:txBody>
      </p:sp>
      <p:sp>
        <p:nvSpPr>
          <p:cNvPr id="3" name="Content Placeholder 2"/>
          <p:cNvSpPr>
            <a:spLocks noGrp="1"/>
          </p:cNvSpPr>
          <p:nvPr>
            <p:ph idx="1"/>
          </p:nvPr>
        </p:nvSpPr>
        <p:spPr/>
        <p:txBody>
          <a:bodyPr/>
          <a:lstStyle/>
          <a:p>
            <a:pPr>
              <a:buNone/>
            </a:pPr>
            <a:r>
              <a:rPr lang="en-US" dirty="0" smtClean="0"/>
              <a:t>•</a:t>
            </a:r>
            <a:r>
              <a:rPr lang="en-US" dirty="0"/>
              <a:t>RDF terminology also use the words </a:t>
            </a:r>
            <a:r>
              <a:rPr lang="en-US" b="1" dirty="0"/>
              <a:t>subject, </a:t>
            </a:r>
            <a:r>
              <a:rPr lang="en-US" b="1" dirty="0" smtClean="0"/>
              <a:t>predicate and </a:t>
            </a:r>
            <a:r>
              <a:rPr lang="en-US" b="1" dirty="0"/>
              <a:t>object.</a:t>
            </a:r>
          </a:p>
          <a:p>
            <a:pPr>
              <a:buNone/>
            </a:pPr>
            <a:r>
              <a:rPr lang="en-US" dirty="0"/>
              <a:t>•The resource </a:t>
            </a:r>
            <a:r>
              <a:rPr lang="en-US" dirty="0">
                <a:hlinkClick r:id="rId2"/>
              </a:rPr>
              <a:t>http://</a:t>
            </a:r>
            <a:r>
              <a:rPr lang="en-US" dirty="0" smtClean="0">
                <a:hlinkClick r:id="rId2"/>
              </a:rPr>
              <a:t>www.w3schools.com/default.asp</a:t>
            </a:r>
            <a:r>
              <a:rPr lang="en-US" dirty="0" smtClean="0"/>
              <a:t> is </a:t>
            </a:r>
            <a:r>
              <a:rPr lang="en-US" dirty="0"/>
              <a:t>the </a:t>
            </a:r>
            <a:r>
              <a:rPr lang="en-US" b="1" dirty="0"/>
              <a:t>subject</a:t>
            </a:r>
          </a:p>
          <a:p>
            <a:pPr>
              <a:buNone/>
            </a:pPr>
            <a:r>
              <a:rPr lang="en-US" dirty="0"/>
              <a:t>•The property "author" is the </a:t>
            </a:r>
            <a:r>
              <a:rPr lang="en-US" b="1" dirty="0"/>
              <a:t>predicate</a:t>
            </a:r>
          </a:p>
          <a:p>
            <a:pPr>
              <a:buNone/>
            </a:pPr>
            <a:r>
              <a:rPr lang="en-US" dirty="0"/>
              <a:t>•The value "Jan </a:t>
            </a:r>
            <a:r>
              <a:rPr lang="en-US" dirty="0" err="1"/>
              <a:t>Egil</a:t>
            </a:r>
            <a:r>
              <a:rPr lang="en-US" dirty="0"/>
              <a:t> </a:t>
            </a:r>
            <a:r>
              <a:rPr lang="en-US" dirty="0" err="1"/>
              <a:t>Refsnes</a:t>
            </a:r>
            <a:r>
              <a:rPr lang="en-US" dirty="0"/>
              <a:t>" is the </a:t>
            </a:r>
            <a:r>
              <a:rPr lang="en-US" b="1" dirty="0"/>
              <a:t>object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a:t>RDF Important Concepts </a:t>
            </a:r>
            <a:endParaRPr lang="en-US" dirty="0"/>
          </a:p>
        </p:txBody>
      </p:sp>
      <p:sp>
        <p:nvSpPr>
          <p:cNvPr id="3" name="Content Placeholder 2"/>
          <p:cNvSpPr>
            <a:spLocks noGrp="1"/>
          </p:cNvSpPr>
          <p:nvPr>
            <p:ph idx="1"/>
          </p:nvPr>
        </p:nvSpPr>
        <p:spPr>
          <a:xfrm>
            <a:off x="457200" y="1143000"/>
            <a:ext cx="8229600" cy="1447800"/>
          </a:xfrm>
        </p:spPr>
        <p:txBody>
          <a:bodyPr>
            <a:normAutofit/>
          </a:bodyPr>
          <a:lstStyle/>
          <a:p>
            <a:pPr>
              <a:buNone/>
            </a:pPr>
            <a:r>
              <a:rPr lang="en-US" dirty="0"/>
              <a:t>•</a:t>
            </a:r>
            <a:r>
              <a:rPr lang="en-US" sz="2400" dirty="0" smtClean="0"/>
              <a:t>Data is represented in RDF as a directed labeled graph</a:t>
            </a:r>
            <a:r>
              <a:rPr lang="en-US" sz="2400" dirty="0"/>
              <a:t>.</a:t>
            </a:r>
          </a:p>
          <a:p>
            <a:pPr>
              <a:buNone/>
            </a:pPr>
            <a:r>
              <a:rPr lang="en-US" sz="2400" dirty="0"/>
              <a:t>•</a:t>
            </a:r>
            <a:r>
              <a:rPr lang="en-US" sz="2400" dirty="0" smtClean="0"/>
              <a:t>An RDF graph is a set of triples, of the form </a:t>
            </a:r>
            <a:r>
              <a:rPr lang="en-US" sz="2400" b="1" dirty="0" smtClean="0">
                <a:solidFill>
                  <a:srgbClr val="FF0000"/>
                </a:solidFill>
              </a:rPr>
              <a:t>&lt;Subject, Predicate, Object</a:t>
            </a:r>
            <a:r>
              <a:rPr lang="en-US" sz="2400" b="1" dirty="0">
                <a:solidFill>
                  <a:srgbClr val="FF0000"/>
                </a:solidFill>
              </a:rPr>
              <a:t>&gt;</a:t>
            </a:r>
          </a:p>
          <a:p>
            <a:endParaRPr lang="en-US" dirty="0"/>
          </a:p>
        </p:txBody>
      </p:sp>
      <p:sp>
        <p:nvSpPr>
          <p:cNvPr id="4" name="Rectangle 3"/>
          <p:cNvSpPr/>
          <p:nvPr/>
        </p:nvSpPr>
        <p:spPr>
          <a:xfrm>
            <a:off x="457200" y="5410200"/>
            <a:ext cx="8382000" cy="1200329"/>
          </a:xfrm>
          <a:prstGeom prst="rect">
            <a:avLst/>
          </a:prstGeom>
        </p:spPr>
        <p:txBody>
          <a:bodyPr wrap="square">
            <a:spAutoFit/>
          </a:bodyPr>
          <a:lstStyle/>
          <a:p>
            <a:r>
              <a:rPr lang="en-US" sz="2400" dirty="0" smtClean="0">
                <a:latin typeface="Times New Roman" pitchFamily="18" charset="0"/>
                <a:cs typeface="Times New Roman" pitchFamily="18" charset="0"/>
              </a:rPr>
              <a:t>Each Subject and each Predicate must be a URI; that is, it has to be a unique identifier, not a literal. An Object can be either a URI or a literal</a:t>
            </a:r>
            <a:r>
              <a:rPr lang="en-US" sz="2400" dirty="0">
                <a:latin typeface="Times New Roman" pitchFamily="18" charset="0"/>
                <a:cs typeface="Times New Roman" pitchFamily="18" charset="0"/>
              </a:rPr>
              <a:t>.</a:t>
            </a:r>
          </a:p>
        </p:txBody>
      </p:sp>
      <p:pic>
        <p:nvPicPr>
          <p:cNvPr id="5" name="Picture 2"/>
          <p:cNvPicPr>
            <a:picLocks noChangeAspect="1" noChangeArrowheads="1"/>
          </p:cNvPicPr>
          <p:nvPr/>
        </p:nvPicPr>
        <p:blipFill>
          <a:blip r:embed="rId2"/>
          <a:srcRect/>
          <a:stretch>
            <a:fillRect/>
          </a:stretch>
        </p:blipFill>
        <p:spPr bwMode="auto">
          <a:xfrm>
            <a:off x="533400" y="2590800"/>
            <a:ext cx="80772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276600" y="0"/>
            <a:ext cx="5334000" cy="1066800"/>
          </a:xfrm>
          <a:prstGeom prst="wedgeRectCallout">
            <a:avLst>
              <a:gd name="adj1" fmla="val -57648"/>
              <a:gd name="adj2" fmla="val 44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first line in the XML file is the XML declaration, telling the version of XML.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505200" y="457200"/>
            <a:ext cx="5334000" cy="1066800"/>
          </a:xfrm>
          <a:prstGeom prst="wedgeRectCallout">
            <a:avLst>
              <a:gd name="adj1" fmla="val -91934"/>
              <a:gd name="adj2" fmla="val 5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rdf:RDF</a:t>
            </a:r>
            <a:r>
              <a:rPr lang="en-US" b="1" dirty="0" smtClean="0">
                <a:latin typeface="Times New Roman" pitchFamily="18" charset="0"/>
                <a:cs typeface="Times New Roman" pitchFamily="18" charset="0"/>
              </a:rPr>
              <a:t> element indicates that the content is RDF.</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
            </a:r>
            <a:br>
              <a:rPr lang="en-US" b="1" dirty="0" smtClean="0"/>
            </a:br>
            <a:r>
              <a:rPr lang="en-US" b="1" dirty="0" smtClean="0"/>
              <a:t>Example 2</a:t>
            </a:r>
            <a:br>
              <a:rPr lang="en-US" b="1" dirty="0" smtClean="0"/>
            </a:br>
            <a:endParaRPr lang="en-US" dirty="0"/>
          </a:p>
        </p:txBody>
      </p:sp>
      <p:sp>
        <p:nvSpPr>
          <p:cNvPr id="3" name="Content Placeholder 2"/>
          <p:cNvSpPr>
            <a:spLocks noGrp="1"/>
          </p:cNvSpPr>
          <p:nvPr>
            <p:ph idx="1"/>
          </p:nvPr>
        </p:nvSpPr>
        <p:spPr>
          <a:xfrm>
            <a:off x="304800" y="1066801"/>
            <a:ext cx="8610600" cy="5791199"/>
          </a:xfrm>
        </p:spPr>
        <p:txBody>
          <a:bodyPr>
            <a:normAutofit fontScale="77500" lnSpcReduction="20000"/>
          </a:bodyPr>
          <a:lstStyle/>
          <a:p>
            <a:pPr>
              <a:buNone/>
            </a:pPr>
            <a:r>
              <a:rPr lang="en-US" sz="2900" dirty="0" smtClean="0"/>
              <a:t>&lt;?xml version="1.0"?&gt;</a:t>
            </a:r>
          </a:p>
          <a:p>
            <a:pPr>
              <a:buNone/>
            </a:pPr>
            <a:r>
              <a:rPr lang="en-US" sz="2400" b="1" dirty="0" smtClean="0">
                <a:solidFill>
                  <a:srgbClr val="FF0000"/>
                </a:solidFill>
              </a:rPr>
              <a:t>&lt;</a:t>
            </a:r>
            <a:r>
              <a:rPr lang="en-US" sz="2400" b="1" dirty="0" err="1">
                <a:solidFill>
                  <a:srgbClr val="FF0000"/>
                </a:solidFill>
              </a:rPr>
              <a:t>rdf:RDF</a:t>
            </a:r>
            <a:r>
              <a:rPr lang="en-US" sz="2400" b="1" dirty="0">
                <a:solidFill>
                  <a:srgbClr val="FF0000"/>
                </a:solidFill>
              </a:rPr>
              <a:t>&gt;</a:t>
            </a:r>
          </a:p>
          <a:p>
            <a:pPr>
              <a:buNone/>
            </a:pPr>
            <a:r>
              <a:rPr lang="en-US" sz="2400" dirty="0" smtClean="0"/>
              <a:t>     </a:t>
            </a:r>
            <a:r>
              <a:rPr lang="en-US" sz="2400" dirty="0" err="1" smtClean="0"/>
              <a:t>xmlns:rdf</a:t>
            </a:r>
            <a:r>
              <a:rPr lang="en-US" sz="2400" dirty="0"/>
              <a:t>="</a:t>
            </a:r>
            <a:r>
              <a:rPr lang="en-US" sz="2400" dirty="0">
                <a:solidFill>
                  <a:srgbClr val="0000CC"/>
                </a:solidFill>
              </a:rPr>
              <a:t>http://www.w3.org/1999/02/22-rdf-syntax ns#</a:t>
            </a:r>
            <a:r>
              <a:rPr lang="en-US" sz="2400" dirty="0"/>
              <a:t>" </a:t>
            </a:r>
          </a:p>
          <a:p>
            <a:pPr>
              <a:buNone/>
            </a:pPr>
            <a:r>
              <a:rPr lang="en-US" sz="2400" dirty="0" smtClean="0"/>
              <a:t>     </a:t>
            </a:r>
            <a:r>
              <a:rPr lang="en-US" sz="2400" dirty="0" err="1" smtClean="0"/>
              <a:t>xmlns:cd</a:t>
            </a:r>
            <a:r>
              <a:rPr lang="en-US" sz="2400" dirty="0"/>
              <a:t>="</a:t>
            </a:r>
            <a:r>
              <a:rPr lang="en-US" sz="2500" dirty="0">
                <a:solidFill>
                  <a:srgbClr val="0000CC"/>
                </a:solidFill>
              </a:rPr>
              <a:t>http://www.recshop.fake/cd</a:t>
            </a:r>
            <a:r>
              <a:rPr lang="en-US" sz="2400" dirty="0" smtClean="0"/>
              <a:t>" &gt;</a:t>
            </a:r>
            <a:endParaRPr lang="en-US" sz="2400" dirty="0"/>
          </a:p>
          <a:p>
            <a:pPr>
              <a:buNone/>
            </a:pPr>
            <a:r>
              <a:rPr lang="en-US" sz="2400" b="1" dirty="0" smtClean="0">
                <a:solidFill>
                  <a:srgbClr val="0070C0"/>
                </a:solidFill>
              </a:rPr>
              <a:t>     &lt;</a:t>
            </a:r>
            <a:r>
              <a:rPr lang="en-US" sz="2400" b="1" dirty="0" err="1">
                <a:solidFill>
                  <a:srgbClr val="0070C0"/>
                </a:solidFill>
              </a:rPr>
              <a:t>rdf:Description</a:t>
            </a:r>
            <a:r>
              <a:rPr lang="en-US" sz="2400" b="1" dirty="0">
                <a:solidFill>
                  <a:srgbClr val="0070C0"/>
                </a:solidFill>
              </a:rPr>
              <a:t> </a:t>
            </a:r>
          </a:p>
          <a:p>
            <a:pPr>
              <a:buNone/>
            </a:pPr>
            <a:r>
              <a:rPr lang="en-US" sz="2000" dirty="0" smtClean="0"/>
              <a:t>          </a:t>
            </a:r>
            <a:r>
              <a:rPr lang="en-US" sz="2000" dirty="0" err="1" smtClean="0"/>
              <a:t>rdf:about</a:t>
            </a:r>
            <a:r>
              <a:rPr lang="en-US" sz="2000" dirty="0"/>
              <a:t>="</a:t>
            </a:r>
            <a:r>
              <a:rPr lang="en-US" sz="2500" dirty="0">
                <a:solidFill>
                  <a:srgbClr val="0000CC"/>
                </a:solidFill>
              </a:rPr>
              <a:t>http://www.recshop.fake/cd/Empire Burlesque</a:t>
            </a:r>
            <a:r>
              <a:rPr lang="en-US" sz="2000" dirty="0"/>
              <a:t>"&gt; </a:t>
            </a:r>
          </a:p>
          <a:p>
            <a:pPr marL="465138" indent="-465138">
              <a:buNone/>
            </a:pPr>
            <a:r>
              <a:rPr lang="en-US" sz="2400" dirty="0" smtClean="0"/>
              <a:t>        </a:t>
            </a:r>
            <a:r>
              <a:rPr lang="en-US" sz="2400" dirty="0" smtClean="0">
                <a:solidFill>
                  <a:srgbClr val="00B050"/>
                </a:solidFill>
              </a:rPr>
              <a:t>&lt;</a:t>
            </a:r>
            <a:r>
              <a:rPr lang="en-US" sz="2400" dirty="0" err="1">
                <a:solidFill>
                  <a:srgbClr val="00B050"/>
                </a:solidFill>
              </a:rPr>
              <a:t>cd:artist</a:t>
            </a:r>
            <a:r>
              <a:rPr lang="en-US" sz="2400" dirty="0" smtClean="0">
                <a:solidFill>
                  <a:srgbClr val="00B050"/>
                </a:solidFill>
              </a:rPr>
              <a:t>&gt; </a:t>
            </a:r>
            <a:r>
              <a:rPr lang="en-US" sz="2400" dirty="0" smtClean="0"/>
              <a:t>Bob Dylan </a:t>
            </a:r>
            <a:r>
              <a:rPr lang="en-US" sz="2400" dirty="0" smtClean="0">
                <a:solidFill>
                  <a:srgbClr val="00B050"/>
                </a:solidFill>
              </a:rPr>
              <a:t>&lt;/</a:t>
            </a:r>
            <a:r>
              <a:rPr lang="en-US" sz="2400" dirty="0" err="1">
                <a:solidFill>
                  <a:srgbClr val="00B050"/>
                </a:solidFill>
              </a:rPr>
              <a:t>cd:artist</a:t>
            </a:r>
            <a:r>
              <a:rPr lang="en-US" sz="2400" dirty="0">
                <a:solidFill>
                  <a:srgbClr val="00B050"/>
                </a:solidFill>
              </a:rPr>
              <a:t>&gt;  </a:t>
            </a:r>
          </a:p>
          <a:p>
            <a:pPr marL="465138" indent="-465138">
              <a:buNone/>
            </a:pPr>
            <a:r>
              <a:rPr lang="en-US" sz="2400" dirty="0" smtClean="0"/>
              <a:t>        </a:t>
            </a:r>
            <a:r>
              <a:rPr lang="en-US" sz="2400" dirty="0">
                <a:solidFill>
                  <a:srgbClr val="00B050"/>
                </a:solidFill>
              </a:rPr>
              <a:t>&lt;</a:t>
            </a:r>
            <a:r>
              <a:rPr lang="en-US" sz="2400" dirty="0" err="1">
                <a:solidFill>
                  <a:srgbClr val="00B050"/>
                </a:solidFill>
              </a:rPr>
              <a:t>cd:country</a:t>
            </a:r>
            <a:r>
              <a:rPr lang="en-US" sz="2400" dirty="0" smtClean="0">
                <a:solidFill>
                  <a:srgbClr val="00B050"/>
                </a:solidFill>
              </a:rPr>
              <a:t>&gt; </a:t>
            </a:r>
            <a:r>
              <a:rPr lang="en-US" sz="2400" dirty="0" smtClean="0"/>
              <a:t>USA </a:t>
            </a:r>
            <a:r>
              <a:rPr lang="en-US" sz="2400" dirty="0" smtClean="0">
                <a:solidFill>
                  <a:srgbClr val="00B050"/>
                </a:solidFill>
              </a:rPr>
              <a:t>&lt;/</a:t>
            </a:r>
            <a:r>
              <a:rPr lang="en-US" sz="2400" dirty="0" err="1">
                <a:solidFill>
                  <a:srgbClr val="00B050"/>
                </a:solidFill>
              </a:rPr>
              <a:t>cd:country</a:t>
            </a:r>
            <a:r>
              <a:rPr lang="en-US" sz="2400" dirty="0">
                <a:solidFill>
                  <a:srgbClr val="00B050"/>
                </a:solidFill>
              </a:rPr>
              <a:t>&gt;</a:t>
            </a:r>
          </a:p>
          <a:p>
            <a:pPr marL="465138" indent="-465138">
              <a:buNone/>
            </a:pPr>
            <a:r>
              <a:rPr lang="en-US" sz="2400" dirty="0" smtClean="0"/>
              <a:t>        </a:t>
            </a:r>
            <a:r>
              <a:rPr lang="en-US" sz="2400" dirty="0">
                <a:solidFill>
                  <a:srgbClr val="00B050"/>
                </a:solidFill>
              </a:rPr>
              <a:t>&lt;</a:t>
            </a:r>
            <a:r>
              <a:rPr lang="en-US" sz="2400" dirty="0" err="1">
                <a:solidFill>
                  <a:srgbClr val="00B050"/>
                </a:solidFill>
              </a:rPr>
              <a:t>cd:company</a:t>
            </a:r>
            <a:r>
              <a:rPr lang="en-US" sz="2400" dirty="0">
                <a:solidFill>
                  <a:srgbClr val="00B050"/>
                </a:solidFill>
              </a:rPr>
              <a:t>&gt; </a:t>
            </a:r>
            <a:r>
              <a:rPr lang="en-US" sz="2400" dirty="0" smtClean="0"/>
              <a:t>Columbia </a:t>
            </a:r>
            <a:r>
              <a:rPr lang="en-US" sz="2500" dirty="0">
                <a:solidFill>
                  <a:srgbClr val="00B050"/>
                </a:solidFill>
              </a:rPr>
              <a:t>&lt;/</a:t>
            </a:r>
            <a:r>
              <a:rPr lang="en-US" sz="2500" dirty="0" err="1">
                <a:solidFill>
                  <a:srgbClr val="00B050"/>
                </a:solidFill>
              </a:rPr>
              <a:t>cd:company</a:t>
            </a:r>
            <a:r>
              <a:rPr lang="en-US" sz="2500" dirty="0">
                <a:solidFill>
                  <a:srgbClr val="00B050"/>
                </a:solidFill>
              </a:rPr>
              <a:t>&gt; </a:t>
            </a:r>
          </a:p>
          <a:p>
            <a:pPr marL="465138" indent="-465138">
              <a:buNone/>
            </a:pPr>
            <a:r>
              <a:rPr lang="en-US" sz="2400" dirty="0">
                <a:solidFill>
                  <a:srgbClr val="00B050"/>
                </a:solidFill>
              </a:rPr>
              <a:t> </a:t>
            </a:r>
            <a:r>
              <a:rPr lang="en-US" sz="2400" dirty="0" smtClean="0">
                <a:solidFill>
                  <a:srgbClr val="00B050"/>
                </a:solidFill>
              </a:rPr>
              <a:t>        &lt;</a:t>
            </a:r>
            <a:r>
              <a:rPr lang="en-US" sz="2400" dirty="0" err="1" smtClean="0">
                <a:solidFill>
                  <a:srgbClr val="00B050"/>
                </a:solidFill>
              </a:rPr>
              <a:t>cd:price</a:t>
            </a:r>
            <a:r>
              <a:rPr lang="en-US" sz="2400" dirty="0" smtClean="0">
                <a:solidFill>
                  <a:srgbClr val="00B050"/>
                </a:solidFill>
              </a:rPr>
              <a:t>&gt; </a:t>
            </a:r>
            <a:r>
              <a:rPr lang="en-US" sz="2400" dirty="0" smtClean="0"/>
              <a:t>10.90 </a:t>
            </a:r>
            <a:r>
              <a:rPr lang="en-US" sz="2400" dirty="0" smtClean="0">
                <a:solidFill>
                  <a:srgbClr val="00B050"/>
                </a:solidFill>
              </a:rPr>
              <a:t>&lt;/</a:t>
            </a:r>
            <a:r>
              <a:rPr lang="en-US" sz="2400" dirty="0" err="1">
                <a:solidFill>
                  <a:srgbClr val="00B050"/>
                </a:solidFill>
              </a:rPr>
              <a:t>cd:price</a:t>
            </a:r>
            <a:r>
              <a:rPr lang="en-US" sz="2400" dirty="0">
                <a:solidFill>
                  <a:srgbClr val="00B050"/>
                </a:solidFill>
              </a:rPr>
              <a:t>&gt; </a:t>
            </a:r>
          </a:p>
          <a:p>
            <a:pPr>
              <a:buNone/>
            </a:pPr>
            <a:r>
              <a:rPr lang="en-US" sz="2400" dirty="0" smtClean="0"/>
              <a:t>        </a:t>
            </a:r>
            <a:r>
              <a:rPr lang="en-US" sz="2400" dirty="0">
                <a:solidFill>
                  <a:srgbClr val="00B050"/>
                </a:solidFill>
              </a:rPr>
              <a:t>&lt;</a:t>
            </a:r>
            <a:r>
              <a:rPr lang="en-US" sz="2400" dirty="0" err="1" smtClean="0">
                <a:solidFill>
                  <a:srgbClr val="00B050"/>
                </a:solidFill>
              </a:rPr>
              <a:t>cd:year</a:t>
            </a:r>
            <a:r>
              <a:rPr lang="en-US" sz="2400" dirty="0" smtClean="0">
                <a:solidFill>
                  <a:srgbClr val="00B050"/>
                </a:solidFill>
              </a:rPr>
              <a:t>&gt; </a:t>
            </a:r>
            <a:r>
              <a:rPr lang="en-US" sz="2400" dirty="0" smtClean="0"/>
              <a:t>1985 </a:t>
            </a:r>
            <a:r>
              <a:rPr lang="en-US" sz="2400" dirty="0" smtClean="0">
                <a:solidFill>
                  <a:srgbClr val="00B050"/>
                </a:solidFill>
              </a:rPr>
              <a:t>&lt;/</a:t>
            </a:r>
            <a:r>
              <a:rPr lang="en-US" sz="2400" dirty="0" err="1">
                <a:solidFill>
                  <a:srgbClr val="00B050"/>
                </a:solidFill>
              </a:rPr>
              <a:t>cd:year</a:t>
            </a:r>
            <a:r>
              <a:rPr lang="en-US" sz="2400" dirty="0">
                <a:solidFill>
                  <a:srgbClr val="00B050"/>
                </a:solidFill>
              </a:rPr>
              <a:t>&gt; </a:t>
            </a:r>
          </a:p>
          <a:p>
            <a:pPr>
              <a:buNone/>
            </a:pPr>
            <a:r>
              <a:rPr lang="en-US" sz="2400" dirty="0" smtClean="0"/>
              <a:t>    </a:t>
            </a:r>
            <a:r>
              <a:rPr lang="en-US" sz="2400" b="1" dirty="0" smtClean="0">
                <a:solidFill>
                  <a:srgbClr val="0070C0"/>
                </a:solidFill>
              </a:rPr>
              <a:t>&lt;/</a:t>
            </a:r>
            <a:r>
              <a:rPr lang="en-US" sz="2400" b="1" dirty="0" err="1">
                <a:solidFill>
                  <a:srgbClr val="0070C0"/>
                </a:solidFill>
              </a:rPr>
              <a:t>rdf:Description</a:t>
            </a:r>
            <a:r>
              <a:rPr lang="en-US" sz="2400" b="1" dirty="0" smtClean="0">
                <a:solidFill>
                  <a:srgbClr val="0070C0"/>
                </a:solidFill>
              </a:rPr>
              <a:t>&gt;</a:t>
            </a:r>
          </a:p>
          <a:p>
            <a:pPr>
              <a:buNone/>
            </a:pPr>
            <a:r>
              <a:rPr lang="en-US" sz="2000" b="1" dirty="0" smtClean="0"/>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 </a:t>
            </a:r>
          </a:p>
          <a:p>
            <a:pPr>
              <a:buNone/>
            </a:pPr>
            <a:r>
              <a:rPr lang="en-US" sz="2000" dirty="0" smtClean="0"/>
              <a:t>          </a:t>
            </a:r>
            <a:r>
              <a:rPr lang="en-US" sz="2000" dirty="0" err="1" smtClean="0"/>
              <a:t>rdf:about</a:t>
            </a:r>
            <a:r>
              <a:rPr lang="en-US" sz="2000" dirty="0" smtClean="0"/>
              <a:t>="</a:t>
            </a:r>
            <a:r>
              <a:rPr lang="en-US" sz="2500" dirty="0">
                <a:solidFill>
                  <a:srgbClr val="0000CC"/>
                </a:solidFill>
              </a:rPr>
              <a:t>http://www.recshop.fake/cd/Hide your heart</a:t>
            </a:r>
            <a:r>
              <a:rPr lang="en-US" sz="2000" dirty="0" smtClean="0"/>
              <a:t>"&gt;</a:t>
            </a:r>
          </a:p>
          <a:p>
            <a:pPr>
              <a:buNone/>
            </a:pPr>
            <a:r>
              <a:rPr lang="en-US" sz="2000" dirty="0"/>
              <a:t> </a:t>
            </a:r>
            <a:r>
              <a:rPr lang="en-US" sz="2000" dirty="0" smtClean="0"/>
              <a:t>         </a:t>
            </a:r>
            <a:r>
              <a:rPr lang="en-US" sz="2000" dirty="0">
                <a:solidFill>
                  <a:srgbClr val="7030A0"/>
                </a:solidFill>
              </a:rPr>
              <a:t>&lt;</a:t>
            </a:r>
            <a:r>
              <a:rPr lang="en-US" sz="2000" dirty="0" err="1" smtClean="0">
                <a:solidFill>
                  <a:srgbClr val="7030A0"/>
                </a:solidFill>
              </a:rPr>
              <a:t>cd:artist</a:t>
            </a:r>
            <a:r>
              <a:rPr lang="en-US" sz="2000" dirty="0" smtClean="0">
                <a:solidFill>
                  <a:srgbClr val="7030A0"/>
                </a:solidFill>
              </a:rPr>
              <a:t>&gt; </a:t>
            </a:r>
            <a:r>
              <a:rPr lang="en-US" sz="2000" dirty="0" smtClean="0"/>
              <a:t>Bonnie Tyler </a:t>
            </a:r>
            <a:r>
              <a:rPr lang="en-US" sz="2100" dirty="0">
                <a:solidFill>
                  <a:srgbClr val="7030A0"/>
                </a:solidFill>
              </a:rPr>
              <a:t>&lt;/</a:t>
            </a:r>
            <a:r>
              <a:rPr lang="en-US" sz="2100" dirty="0" err="1">
                <a:solidFill>
                  <a:srgbClr val="7030A0"/>
                </a:solidFill>
              </a:rPr>
              <a:t>cd:artist</a:t>
            </a:r>
            <a:r>
              <a:rPr lang="en-US" sz="2100" dirty="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cd:country</a:t>
            </a:r>
            <a:r>
              <a:rPr lang="en-US" sz="2100" dirty="0" smtClean="0">
                <a:solidFill>
                  <a:srgbClr val="7030A0"/>
                </a:solidFill>
              </a:rPr>
              <a:t>&gt; </a:t>
            </a:r>
            <a:r>
              <a:rPr lang="en-US" sz="2100" dirty="0"/>
              <a:t>UK</a:t>
            </a:r>
            <a:r>
              <a:rPr lang="en-US" sz="2100" dirty="0" smtClean="0">
                <a:solidFill>
                  <a:srgbClr val="7030A0"/>
                </a:solidFill>
              </a:rPr>
              <a:t> &lt;/</a:t>
            </a:r>
            <a:r>
              <a:rPr lang="en-US" sz="2100" dirty="0" err="1" smtClean="0">
                <a:solidFill>
                  <a:srgbClr val="7030A0"/>
                </a:solidFill>
              </a:rPr>
              <a:t>cd:country</a:t>
            </a:r>
            <a:r>
              <a:rPr lang="en-US" sz="2100" dirty="0" smtClean="0">
                <a:solidFill>
                  <a:srgbClr val="7030A0"/>
                </a:solidFill>
              </a:rPr>
              <a:t>&gt; </a:t>
            </a:r>
          </a:p>
          <a:p>
            <a:pPr>
              <a:buNone/>
            </a:pPr>
            <a:r>
              <a:rPr lang="en-US" sz="2000" dirty="0" smtClean="0"/>
              <a:t>          </a:t>
            </a:r>
            <a:r>
              <a:rPr lang="en-US" sz="2100" dirty="0" smtClean="0">
                <a:solidFill>
                  <a:srgbClr val="7030A0"/>
                </a:solidFill>
              </a:rPr>
              <a:t>&lt;</a:t>
            </a:r>
            <a:r>
              <a:rPr lang="en-US" sz="2100" dirty="0" err="1" smtClean="0">
                <a:solidFill>
                  <a:srgbClr val="7030A0"/>
                </a:solidFill>
              </a:rPr>
              <a:t>cd:company</a:t>
            </a:r>
            <a:r>
              <a:rPr lang="en-US" sz="2100" dirty="0" smtClean="0">
                <a:solidFill>
                  <a:srgbClr val="7030A0"/>
                </a:solidFill>
              </a:rPr>
              <a:t>&gt; </a:t>
            </a:r>
            <a:r>
              <a:rPr lang="en-US" sz="2000" dirty="0" smtClean="0"/>
              <a:t>CBS Records </a:t>
            </a:r>
            <a:r>
              <a:rPr lang="en-US" sz="2100" dirty="0">
                <a:solidFill>
                  <a:srgbClr val="7030A0"/>
                </a:solidFill>
              </a:rPr>
              <a:t>&lt;/</a:t>
            </a:r>
            <a:r>
              <a:rPr lang="en-US" sz="2100" dirty="0" err="1">
                <a:solidFill>
                  <a:srgbClr val="7030A0"/>
                </a:solidFill>
              </a:rPr>
              <a:t>cd:company</a:t>
            </a:r>
            <a:r>
              <a:rPr lang="en-US" sz="2100" dirty="0">
                <a:solidFill>
                  <a:srgbClr val="7030A0"/>
                </a:solidFill>
              </a:rPr>
              <a:t>&gt;</a:t>
            </a:r>
          </a:p>
          <a:p>
            <a:pPr>
              <a:buNone/>
            </a:pPr>
            <a:r>
              <a:rPr lang="en-US" sz="2000" dirty="0" smtClean="0"/>
              <a:t>          </a:t>
            </a:r>
            <a:r>
              <a:rPr lang="en-US" sz="2100" dirty="0">
                <a:solidFill>
                  <a:srgbClr val="7030A0"/>
                </a:solidFill>
              </a:rPr>
              <a:t>&lt;</a:t>
            </a:r>
            <a:r>
              <a:rPr lang="en-US" sz="2100" dirty="0" err="1">
                <a:solidFill>
                  <a:srgbClr val="7030A0"/>
                </a:solidFill>
              </a:rPr>
              <a:t>cd:price</a:t>
            </a:r>
            <a:r>
              <a:rPr lang="en-US" sz="2100" dirty="0">
                <a:solidFill>
                  <a:srgbClr val="7030A0"/>
                </a:solidFill>
              </a:rPr>
              <a:t>&gt; </a:t>
            </a:r>
            <a:r>
              <a:rPr lang="en-US" sz="2100" dirty="0"/>
              <a:t>9.90</a:t>
            </a:r>
            <a:r>
              <a:rPr lang="en-US" sz="2100" dirty="0">
                <a:solidFill>
                  <a:srgbClr val="7030A0"/>
                </a:solidFill>
              </a:rPr>
              <a:t> &lt;/</a:t>
            </a:r>
            <a:r>
              <a:rPr lang="en-US" sz="2100" dirty="0" err="1">
                <a:solidFill>
                  <a:srgbClr val="7030A0"/>
                </a:solidFill>
              </a:rPr>
              <a:t>cd:price</a:t>
            </a:r>
            <a:r>
              <a:rPr lang="en-US" sz="2100" dirty="0">
                <a:solidFill>
                  <a:srgbClr val="7030A0"/>
                </a:solidFill>
              </a:rPr>
              <a:t>&gt; </a:t>
            </a:r>
          </a:p>
          <a:p>
            <a:pPr>
              <a:buNone/>
            </a:pPr>
            <a:r>
              <a:rPr lang="en-US" sz="2100" dirty="0">
                <a:solidFill>
                  <a:srgbClr val="7030A0"/>
                </a:solidFill>
              </a:rPr>
              <a:t>          &lt;</a:t>
            </a:r>
            <a:r>
              <a:rPr lang="en-US" sz="2100" dirty="0" err="1">
                <a:solidFill>
                  <a:srgbClr val="7030A0"/>
                </a:solidFill>
              </a:rPr>
              <a:t>cd:year</a:t>
            </a:r>
            <a:r>
              <a:rPr lang="en-US" sz="2100" dirty="0">
                <a:solidFill>
                  <a:srgbClr val="7030A0"/>
                </a:solidFill>
              </a:rPr>
              <a:t>&gt; </a:t>
            </a:r>
            <a:r>
              <a:rPr lang="en-US" sz="2000" dirty="0" smtClean="0"/>
              <a:t>1988 </a:t>
            </a:r>
            <a:r>
              <a:rPr lang="en-US" sz="2100" dirty="0">
                <a:solidFill>
                  <a:srgbClr val="7030A0"/>
                </a:solidFill>
              </a:rPr>
              <a:t>&lt;/</a:t>
            </a:r>
            <a:r>
              <a:rPr lang="en-US" sz="2100" dirty="0" err="1">
                <a:solidFill>
                  <a:srgbClr val="7030A0"/>
                </a:solidFill>
              </a:rPr>
              <a:t>cd:year</a:t>
            </a:r>
            <a:r>
              <a:rPr lang="en-US" sz="2100" dirty="0">
                <a:solidFill>
                  <a:srgbClr val="7030A0"/>
                </a:solidFill>
              </a:rPr>
              <a:t>&gt; </a:t>
            </a:r>
          </a:p>
          <a:p>
            <a:pPr>
              <a:buNone/>
            </a:pPr>
            <a:r>
              <a:rPr lang="en-US" sz="2000" dirty="0" smtClean="0">
                <a:solidFill>
                  <a:srgbClr val="C00000"/>
                </a:solidFill>
              </a:rPr>
              <a:t>        </a:t>
            </a:r>
            <a:r>
              <a:rPr lang="en-US" sz="2000" b="1" dirty="0" smtClean="0">
                <a:solidFill>
                  <a:srgbClr val="C00000"/>
                </a:solidFill>
              </a:rPr>
              <a:t>&lt;/</a:t>
            </a:r>
            <a:r>
              <a:rPr lang="en-US" sz="2000" b="1" dirty="0" err="1">
                <a:solidFill>
                  <a:srgbClr val="C00000"/>
                </a:solidFill>
              </a:rPr>
              <a:t>rdf:Description</a:t>
            </a:r>
            <a:r>
              <a:rPr lang="en-US" sz="2000" b="1" dirty="0">
                <a:solidFill>
                  <a:srgbClr val="C00000"/>
                </a:solidFill>
              </a:rPr>
              <a:t>&gt;</a:t>
            </a:r>
          </a:p>
          <a:p>
            <a:pPr>
              <a:buNone/>
            </a:pPr>
            <a:r>
              <a:rPr lang="en-US" sz="2000" b="1" dirty="0">
                <a:solidFill>
                  <a:srgbClr val="FF0000"/>
                </a:solidFill>
              </a:rPr>
              <a:t>&lt;/</a:t>
            </a:r>
            <a:r>
              <a:rPr lang="en-US" sz="2000" b="1" dirty="0" err="1">
                <a:solidFill>
                  <a:srgbClr val="FF0000"/>
                </a:solidFill>
              </a:rPr>
              <a:t>rdf:RDF</a:t>
            </a:r>
            <a:r>
              <a:rPr lang="en-US" sz="2000" b="1" dirty="0">
                <a:solidFill>
                  <a:srgbClr val="FF0000"/>
                </a:solidFill>
              </a:rPr>
              <a:t>&gt;</a:t>
            </a:r>
            <a:endParaRPr lang="en-US" sz="2400" b="1" dirty="0">
              <a:solidFill>
                <a:srgbClr val="FF0000"/>
              </a:solidFill>
            </a:endParaRPr>
          </a:p>
        </p:txBody>
      </p:sp>
      <p:sp>
        <p:nvSpPr>
          <p:cNvPr id="4" name="Rectangular Callout 3"/>
          <p:cNvSpPr/>
          <p:nvPr/>
        </p:nvSpPr>
        <p:spPr>
          <a:xfrm>
            <a:off x="3733800" y="304800"/>
            <a:ext cx="5334000" cy="1295400"/>
          </a:xfrm>
          <a:prstGeom prst="wedgeRectCallout">
            <a:avLst>
              <a:gd name="adj1" fmla="val -91372"/>
              <a:gd name="adj2" fmla="val 616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xmlns:rdfnamespace</a:t>
            </a:r>
            <a:r>
              <a:rPr lang="en-US" b="1" dirty="0" smtClean="0">
                <a:latin typeface="Times New Roman" pitchFamily="18" charset="0"/>
                <a:cs typeface="Times New Roman" pitchFamily="18" charset="0"/>
              </a:rPr>
              <a:t>, specifies that tags with the </a:t>
            </a:r>
            <a:r>
              <a:rPr lang="en-US" b="1" dirty="0" err="1" smtClean="0">
                <a:latin typeface="Times New Roman" pitchFamily="18" charset="0"/>
                <a:cs typeface="Times New Roman" pitchFamily="18" charset="0"/>
              </a:rPr>
              <a:t>rdf</a:t>
            </a:r>
            <a:r>
              <a:rPr lang="en-US" b="1" dirty="0" smtClean="0">
                <a:latin typeface="Times New Roman" pitchFamily="18" charset="0"/>
                <a:cs typeface="Times New Roman" pitchFamily="18" charset="0"/>
              </a:rPr>
              <a:t>: prefix are from the namespace defined by "http://www.w3.org/1999/02/22-rdf-syntax-ns#".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2954</Words>
  <Application>Microsoft Office PowerPoint</Application>
  <PresentationFormat>On-screen Show (4:3)</PresentationFormat>
  <Paragraphs>426</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Simple Example</vt:lpstr>
      <vt:lpstr>Example Explained</vt:lpstr>
      <vt:lpstr>Subject, Predicate &amp; Object </vt:lpstr>
      <vt:lpstr>RDF Important Concepts </vt:lpstr>
      <vt:lpstr> Example 2 </vt:lpstr>
      <vt:lpstr> Example 2 </vt:lpstr>
      <vt:lpstr> Example 2 </vt:lpstr>
      <vt:lpstr> Example 2 </vt:lpstr>
      <vt:lpstr> Example 2 </vt:lpstr>
      <vt:lpstr> Example 2 </vt:lpstr>
      <vt:lpstr>List of Triples (Table Representation)</vt:lpstr>
      <vt:lpstr>Main RDF Properties and Attributes</vt:lpstr>
      <vt:lpstr>Database into RDF (Example)</vt:lpstr>
      <vt:lpstr>XML into RDF (Example)</vt:lpstr>
      <vt:lpstr>Summary</vt:lpstr>
      <vt:lpstr>Semantic Web</vt:lpstr>
      <vt:lpstr>PowerPoint Presentation</vt:lpstr>
      <vt:lpstr> Today,  </vt:lpstr>
      <vt:lpstr>PowerPoint Presentation</vt:lpstr>
      <vt:lpstr>PowerPoint Presentation</vt:lpstr>
      <vt:lpstr>semantic web seeks to change the scope of the internet with regard this problem in a number of ways:</vt:lpstr>
      <vt:lpstr>PowerPoint Presentation</vt:lpstr>
      <vt:lpstr>PowerPoint Presentation</vt:lpstr>
      <vt:lpstr> An Example Of A Data Graph </vt:lpstr>
      <vt:lpstr>PowerPoint Presentation</vt:lpstr>
      <vt:lpstr>RDF</vt:lpstr>
      <vt:lpstr>PowerPoint Presentation</vt:lpstr>
      <vt:lpstr> Look at the following graph of data describing the color of a T-shirt: </vt:lpstr>
      <vt:lpstr>PowerPoint Presentation</vt:lpstr>
      <vt:lpstr>Building An RDF Document</vt:lpstr>
      <vt:lpstr>PowerPoint Presentation</vt:lpstr>
      <vt:lpstr>PowerPoint Presentation</vt:lpstr>
      <vt:lpstr>PowerPoint Presentation</vt:lpstr>
      <vt:lpstr>Note</vt:lpstr>
      <vt:lpstr>PowerPoint Presentation</vt:lpstr>
      <vt:lpstr>The graph with fully qualified URIs.</vt:lpstr>
      <vt:lpstr>Remember</vt:lpstr>
      <vt:lpstr>test your understanding</vt:lpstr>
      <vt:lpstr>Why Include Semantics In Data? Knowledge Integration</vt:lpstr>
      <vt:lpstr>Sharing Without Semantic Modeling </vt:lpstr>
      <vt:lpstr>Sharing Without Semantic Modeling </vt:lpstr>
      <vt:lpstr>Let's look at how these two sites might collaborate</vt:lpstr>
      <vt:lpstr>PowerPoint Presentation</vt:lpstr>
      <vt:lpstr>Important Point</vt:lpstr>
      <vt:lpstr>Sharing With The Semantic Web Model </vt:lpstr>
      <vt:lpstr>how do we model the two site scenario using semantic modeling?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Abdo</dc:creator>
  <cp:lastModifiedBy>DR.Ahmed Saker 2o1O</cp:lastModifiedBy>
  <cp:revision>7</cp:revision>
  <dcterms:created xsi:type="dcterms:W3CDTF">2014-03-22T02:34:41Z</dcterms:created>
  <dcterms:modified xsi:type="dcterms:W3CDTF">2018-10-25T08:36:26Z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489988</vt:lpwstr>
  </property>
  <property fmtid="{D5CDD505-2E9C-101B-9397-08002B2CF9AE}" name="NXPowerLiteSettings" pid="3">
    <vt:lpwstr>C700052003A000</vt:lpwstr>
  </property>
  <property fmtid="{D5CDD505-2E9C-101B-9397-08002B2CF9AE}" name="NXPowerLiteVersion" pid="4">
    <vt:lpwstr>D8.0.4</vt:lpwstr>
  </property>
</Properties>
</file>